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72" r:id="rId12"/>
    <p:sldId id="264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FEF5C-9937-41D3-B64D-FCFF2C26FBD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8EDFF-4932-4D10-B596-B326D23F8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71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39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27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36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53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91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82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78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71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7003-1C91-4BB3-A42F-DF2498F2F5E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353D-83F3-4AF0-A230-16008301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9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7003-1C91-4BB3-A42F-DF2498F2F5E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353D-83F3-4AF0-A230-16008301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7003-1C91-4BB3-A42F-DF2498F2F5E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353D-83F3-4AF0-A230-16008301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-17" y="-12186"/>
            <a:ext cx="10674303" cy="1612561"/>
            <a:chOff x="-13" y="-12187"/>
            <a:chExt cx="8005727" cy="1161900"/>
          </a:xfrm>
        </p:grpSpPr>
        <p:sp>
          <p:nvSpPr>
            <p:cNvPr id="69" name="Shape 69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70" name="Shape 70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09601" y="134801"/>
            <a:ext cx="9753999" cy="135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09600" y="1704688"/>
            <a:ext cx="10972800" cy="484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1234234" y="6162767"/>
            <a:ext cx="731599" cy="695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78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7003-1C91-4BB3-A42F-DF2498F2F5E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353D-83F3-4AF0-A230-16008301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7003-1C91-4BB3-A42F-DF2498F2F5E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353D-83F3-4AF0-A230-16008301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6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7003-1C91-4BB3-A42F-DF2498F2F5E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353D-83F3-4AF0-A230-16008301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1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7003-1C91-4BB3-A42F-DF2498F2F5E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353D-83F3-4AF0-A230-16008301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8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7003-1C91-4BB3-A42F-DF2498F2F5E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353D-83F3-4AF0-A230-16008301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2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7003-1C91-4BB3-A42F-DF2498F2F5E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353D-83F3-4AF0-A230-16008301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9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7003-1C91-4BB3-A42F-DF2498F2F5E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353D-83F3-4AF0-A230-16008301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67003-1C91-4BB3-A42F-DF2498F2F5E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353D-83F3-4AF0-A230-16008301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7003-1C91-4BB3-A42F-DF2498F2F5EB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353D-83F3-4AF0-A230-160083012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9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darkwing.uoregon.edu/~kevhat/Civil%20Rights%20MLK.JPG&amp;imgrefurl=http://darkwing.uoregon.edu/~kevhat/&amp;h=780&amp;w=990&amp;sz=152&amp;tbnid=funJWyA7WhkJ:&amp;tbnh=116&amp;tbnw=148&amp;hl=en&amp;start=1&amp;prev=/images?q%3Dcivil%2Brights%26svnum%3D10%26hl%3Den%26lr%3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Reconstruction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 History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609601" y="134801"/>
            <a:ext cx="9753999" cy="1351999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09600" y="1704688"/>
            <a:ext cx="10972800" cy="484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67" y="219517"/>
            <a:ext cx="9954533" cy="641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2726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97" y="0"/>
            <a:ext cx="6379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609601" y="134801"/>
            <a:ext cx="9753999" cy="1351999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Legacy of Reconstruction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09600" y="1704688"/>
            <a:ext cx="10972800" cy="484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1067"/>
              </a:spcBef>
              <a:buClr>
                <a:schemeClr val="dk1"/>
              </a:buClr>
              <a:buSzPct val="29729"/>
              <a:buNone/>
            </a:pPr>
            <a:r>
              <a:rPr lang="en" sz="4933" dirty="0">
                <a:solidFill>
                  <a:srgbClr val="FFCC66"/>
                </a:solidFill>
              </a:rPr>
              <a:t>•</a:t>
            </a:r>
            <a:r>
              <a:rPr lang="en" dirty="0">
                <a:solidFill>
                  <a:srgbClr val="000000"/>
                </a:solidFill>
              </a:rPr>
              <a:t>Huge resentment toward North</a:t>
            </a:r>
          </a:p>
          <a:p>
            <a:pPr>
              <a:spcBef>
                <a:spcPts val="1067"/>
              </a:spcBef>
              <a:buClr>
                <a:schemeClr val="dk1"/>
              </a:buClr>
              <a:buSzPct val="61111"/>
              <a:buNone/>
            </a:pPr>
            <a:r>
              <a:rPr lang="en" dirty="0">
                <a:solidFill>
                  <a:srgbClr val="000000"/>
                </a:solidFill>
              </a:rPr>
              <a:t>•No clear plan for Reconstruction</a:t>
            </a:r>
          </a:p>
          <a:p>
            <a:pPr>
              <a:spcBef>
                <a:spcPts val="1067"/>
              </a:spcBef>
              <a:buClr>
                <a:schemeClr val="dk1"/>
              </a:buClr>
              <a:buSzPct val="61111"/>
              <a:buNone/>
            </a:pPr>
            <a:r>
              <a:rPr lang="en" dirty="0">
                <a:solidFill>
                  <a:srgbClr val="000000"/>
                </a:solidFill>
              </a:rPr>
              <a:t>•Must be considered a failure</a:t>
            </a:r>
          </a:p>
          <a:p>
            <a:pPr>
              <a:spcBef>
                <a:spcPts val="933"/>
              </a:spcBef>
              <a:buClr>
                <a:schemeClr val="dk1"/>
              </a:buClr>
              <a:buSzPct val="61111"/>
              <a:buNone/>
            </a:pPr>
            <a:r>
              <a:rPr lang="en" dirty="0">
                <a:solidFill>
                  <a:srgbClr val="000000"/>
                </a:solidFill>
              </a:rPr>
              <a:t>–Only temporary benefits to blacks</a:t>
            </a:r>
          </a:p>
          <a:p>
            <a:pPr>
              <a:spcBef>
                <a:spcPts val="933"/>
              </a:spcBef>
              <a:buClr>
                <a:schemeClr val="dk1"/>
              </a:buClr>
              <a:buSzPct val="61111"/>
              <a:buNone/>
            </a:pPr>
            <a:r>
              <a:rPr lang="en" dirty="0">
                <a:solidFill>
                  <a:srgbClr val="000000"/>
                </a:solidFill>
              </a:rPr>
              <a:t>–Moderates didn’t understand the protections needed for black rights</a:t>
            </a:r>
          </a:p>
          <a:p>
            <a:pPr>
              <a:spcBef>
                <a:spcPts val="933"/>
              </a:spcBef>
              <a:buClr>
                <a:schemeClr val="dk1"/>
              </a:buClr>
              <a:buSzPct val="61111"/>
              <a:buNone/>
            </a:pPr>
            <a:r>
              <a:rPr lang="en" dirty="0">
                <a:solidFill>
                  <a:srgbClr val="000000"/>
                </a:solidFill>
              </a:rPr>
              <a:t>–Deep racism &amp; indifference to the plight of blacks</a:t>
            </a:r>
          </a:p>
          <a:p>
            <a:pPr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798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609601" y="134801"/>
            <a:ext cx="9753999" cy="1351999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Views on Reconstruction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09600" y="1704688"/>
            <a:ext cx="10972800" cy="484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/>
              <a:t>-Early 1900s - William A. Dunning - Reconstruction was a national disgrace and a failure - too many rights for African-Americans too soon - rationale for early 20th Century racial segregation - </a:t>
            </a:r>
            <a:r>
              <a:rPr lang="en" i="1"/>
              <a:t>The Birth of a Nation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700" y="3263934"/>
            <a:ext cx="4621333" cy="34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5468" y="3263934"/>
            <a:ext cx="5244729" cy="349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0905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609601" y="134801"/>
            <a:ext cx="9753999" cy="1351999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sz="4800" dirty="0">
                <a:solidFill>
                  <a:schemeClr val="bg1"/>
                </a:solidFill>
              </a:rPr>
              <a:t>Views on Reconstruction (con’t</a:t>
            </a:r>
            <a:r>
              <a:rPr lang="en" sz="4800" dirty="0"/>
              <a:t>)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09600" y="1704688"/>
            <a:ext cx="10972800" cy="484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dirty="0"/>
              <a:t>-1930s - John Hope Franklin and WEB Du Bois - highlighted achievements of Reconstruction governments and black leaders - added to by Kenneth Stampp post-WWII - said Reconstruction was noble experiment but ultimately failed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" dirty="0"/>
              <a:t>-1970s - Michael Benedict and Leon Litwack - scrutinized motives of Northern politicians after Civil War</a:t>
            </a: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57465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609601" y="134801"/>
            <a:ext cx="9753999" cy="1351999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sz="4800" dirty="0">
                <a:solidFill>
                  <a:schemeClr val="bg1"/>
                </a:solidFill>
              </a:rPr>
              <a:t>Views on Reconstruction (con’t)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09600" y="1704688"/>
            <a:ext cx="10972800" cy="484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None/>
            </a:pPr>
            <a:endParaRPr dirty="0"/>
          </a:p>
          <a:p>
            <a:pPr>
              <a:buNone/>
            </a:pPr>
            <a:r>
              <a:rPr lang="en" dirty="0"/>
              <a:t>-1980s - some historians criticized Congress for not being radical enough and not prolonging military occupation of the South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Clr>
                <a:schemeClr val="dk1"/>
              </a:buClr>
              <a:buSzPct val="61111"/>
              <a:buNone/>
            </a:pPr>
            <a:r>
              <a:rPr lang="en" dirty="0"/>
              <a:t>-Eric Foner - acknowledged limits of Reconstruction - pointed out freedmen established many long lasting institutions in African-American community - took a “2nd Reconstruction” after WWII (civil rights movement) to recognize promise of 1st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17377994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13</a:t>
            </a:r>
            <a:r>
              <a:rPr lang="en-US" altLang="en-US" baseline="30000"/>
              <a:t>th</a:t>
            </a:r>
            <a:r>
              <a:rPr lang="en-US" altLang="en-US"/>
              <a:t>, 14</a:t>
            </a:r>
            <a:r>
              <a:rPr lang="en-US" altLang="en-US" baseline="30000"/>
              <a:t>th</a:t>
            </a:r>
            <a:r>
              <a:rPr lang="en-US" altLang="en-US"/>
              <a:t>, and 15</a:t>
            </a:r>
            <a:r>
              <a:rPr lang="en-US" altLang="en-US" baseline="30000"/>
              <a:t>th</a:t>
            </a:r>
            <a:r>
              <a:rPr lang="en-US" altLang="en-US"/>
              <a:t> Amendments provide basis for Civil Rights legislation of 1960s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1" name="Picture 5" descr="http://images.google.com/images?q=tbn:funJWyA7WhkJ:darkwing.uoregon.edu/~kevhat/Civil%2520Rights%2520ML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4267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Civil War South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497806"/>
            <a:ext cx="2637473" cy="443644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KKK – Confederate Veterans Club</a:t>
            </a:r>
          </a:p>
          <a:p>
            <a:pPr lvl="1"/>
            <a:r>
              <a:rPr lang="en-US" dirty="0" smtClean="0"/>
              <a:t>Nathan Bedford Forrest</a:t>
            </a:r>
          </a:p>
          <a:p>
            <a:pPr marL="457200" lvl="1" indent="0">
              <a:buNone/>
            </a:pPr>
            <a:r>
              <a:rPr lang="en-US" dirty="0" smtClean="0"/>
              <a:t>Violence and intimidation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3033926"/>
            <a:ext cx="4603433" cy="36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“Redemption”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Democratic “Redemption”</a:t>
            </a:r>
          </a:p>
          <a:p>
            <a:r>
              <a:rPr lang="en-US" dirty="0" smtClean="0"/>
              <a:t>“Lost Cause”</a:t>
            </a:r>
          </a:p>
          <a:p>
            <a:r>
              <a:rPr lang="en-US" dirty="0" smtClean="0"/>
              <a:t>“Bourbon Democrats”</a:t>
            </a:r>
          </a:p>
          <a:p>
            <a:r>
              <a:rPr lang="en-US" dirty="0" smtClean="0"/>
              <a:t>“White League” (Louisiana)</a:t>
            </a:r>
          </a:p>
          <a:p>
            <a:r>
              <a:rPr lang="en-US" dirty="0" smtClean="0"/>
              <a:t>“Red Shirts” – MS and NC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02" y="275327"/>
            <a:ext cx="6606698" cy="6582673"/>
          </a:xfrm>
        </p:spPr>
      </p:pic>
    </p:spTree>
    <p:extLst>
      <p:ext uri="{BB962C8B-B14F-4D97-AF65-F5344CB8AC3E}">
        <p14:creationId xmlns:p14="http://schemas.microsoft.com/office/powerpoint/2010/main" val="24720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609601" y="134801"/>
            <a:ext cx="9753999" cy="1351999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Seward’s Folly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09600" y="1704688"/>
            <a:ext cx="10972800" cy="484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ct val="29729"/>
              <a:buNone/>
            </a:pPr>
            <a:r>
              <a:rPr lang="en" sz="4933" dirty="0">
                <a:solidFill>
                  <a:srgbClr val="FFCC66"/>
                </a:solidFill>
              </a:rPr>
              <a:t>•</a:t>
            </a:r>
            <a:r>
              <a:rPr lang="en" dirty="0">
                <a:solidFill>
                  <a:srgbClr val="000000"/>
                </a:solidFill>
              </a:rPr>
              <a:t>Russia ready to sell Alaska</a:t>
            </a:r>
          </a:p>
          <a:p>
            <a:pPr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ct val="61111"/>
              <a:buNone/>
            </a:pPr>
            <a:r>
              <a:rPr lang="en" dirty="0">
                <a:solidFill>
                  <a:srgbClr val="000000"/>
                </a:solidFill>
              </a:rPr>
              <a:t>•1867- Sec. of State William Seward made the deal with Russia</a:t>
            </a:r>
          </a:p>
          <a:p>
            <a:pPr>
              <a:lnSpc>
                <a:spcPct val="115000"/>
              </a:lnSpc>
              <a:spcBef>
                <a:spcPts val="933"/>
              </a:spcBef>
              <a:buClr>
                <a:schemeClr val="dk1"/>
              </a:buClr>
              <a:buSzPct val="61111"/>
              <a:buNone/>
            </a:pPr>
            <a:r>
              <a:rPr lang="en" dirty="0">
                <a:solidFill>
                  <a:srgbClr val="000000"/>
                </a:solidFill>
              </a:rPr>
              <a:t>–$7.2 million ($.02/acre)</a:t>
            </a:r>
          </a:p>
          <a:p>
            <a:pPr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ct val="61111"/>
              <a:buNone/>
            </a:pPr>
            <a:r>
              <a:rPr lang="en" dirty="0">
                <a:solidFill>
                  <a:srgbClr val="000000"/>
                </a:solidFill>
              </a:rPr>
              <a:t>•Hope for resources in Alaska</a:t>
            </a:r>
          </a:p>
          <a:p>
            <a:pPr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40366" y="3359367"/>
            <a:ext cx="2265033" cy="318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701" y="3808767"/>
            <a:ext cx="3278465" cy="2906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7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609601" y="134801"/>
            <a:ext cx="9753999" cy="1351999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i="1" dirty="0">
                <a:solidFill>
                  <a:schemeClr val="bg1"/>
                </a:solidFill>
              </a:rPr>
              <a:t>Cruikshank </a:t>
            </a:r>
            <a:r>
              <a:rPr lang="en" dirty="0">
                <a:solidFill>
                  <a:schemeClr val="bg1"/>
                </a:solidFill>
              </a:rPr>
              <a:t>decision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09600" y="1704688"/>
            <a:ext cx="10972800" cy="484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dirty="0"/>
              <a:t>-arose from Grant administration’s effort to punish Colfax Massacre in Louisiana</a:t>
            </a:r>
          </a:p>
          <a:p>
            <a:pPr marL="609585" indent="0">
              <a:buNone/>
            </a:pPr>
            <a:r>
              <a:rPr lang="en" dirty="0"/>
              <a:t>-clash between White Leaguers and freedmen loyal to gov’t on Easter Sunday (1873)</a:t>
            </a:r>
          </a:p>
          <a:p>
            <a:pPr>
              <a:buNone/>
            </a:pPr>
            <a:r>
              <a:rPr lang="en" dirty="0"/>
              <a:t>	-73 whites indicted - 9 tried - 3 convicted - overturned by Supreme Court</a:t>
            </a:r>
          </a:p>
          <a:p>
            <a:pPr>
              <a:buNone/>
            </a:pPr>
            <a:r>
              <a:rPr lang="en" dirty="0"/>
              <a:t>-</a:t>
            </a:r>
            <a:r>
              <a:rPr lang="en" i="1" dirty="0"/>
              <a:t>Cruikshank</a:t>
            </a:r>
            <a:r>
              <a:rPr lang="en" dirty="0"/>
              <a:t> - 14th Amendment applied to state action, not individual citizens</a:t>
            </a:r>
          </a:p>
          <a:p>
            <a:pPr>
              <a:buNone/>
            </a:pPr>
            <a:endParaRPr dirty="0"/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371" y="4630219"/>
            <a:ext cx="2776093" cy="204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6665" y="4465833"/>
            <a:ext cx="3251043" cy="2206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6711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US v Reese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African-American man in Kentucky not allowed to vote</a:t>
            </a:r>
          </a:p>
          <a:p>
            <a:endParaRPr lang="en-US" dirty="0" smtClean="0"/>
          </a:p>
          <a:p>
            <a:r>
              <a:rPr lang="en-US" dirty="0" smtClean="0"/>
              <a:t>Court held that 15</a:t>
            </a:r>
            <a:r>
              <a:rPr lang="en-US" baseline="30000" dirty="0" smtClean="0"/>
              <a:t>th</a:t>
            </a:r>
            <a:r>
              <a:rPr lang="en-US" dirty="0" smtClean="0"/>
              <a:t> Amendment did not GIVE suffrage to anyone, only listed grounds on which it couldn’t be denied</a:t>
            </a:r>
          </a:p>
          <a:p>
            <a:endParaRPr lang="en-US" dirty="0"/>
          </a:p>
          <a:p>
            <a:r>
              <a:rPr lang="en-US" dirty="0" smtClean="0"/>
              <a:t>Basis for later poll taxes, literacy tests, and grandfather clauses in Southern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609601" y="134801"/>
            <a:ext cx="9753999" cy="1351999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End of Reconstruction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09600" y="1704688"/>
            <a:ext cx="10972800" cy="484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dirty="0"/>
              <a:t>-Compromise of 1877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" dirty="0"/>
              <a:t>-Followed disputed election of 1876 between Hayes (Republican) and Tilden (Democrat) (disputed votes in Florida, Louisiana, SC)</a:t>
            </a:r>
          </a:p>
          <a:p>
            <a:pPr>
              <a:buNone/>
            </a:pPr>
            <a:endParaRPr dirty="0"/>
          </a:p>
          <a:p>
            <a:pPr marL="609585" indent="-304792">
              <a:buChar char="-"/>
            </a:pPr>
            <a:r>
              <a:rPr lang="en" dirty="0"/>
              <a:t>Commission of 5 Senators, 5 Representatives, and 5 Supreme Court Justices voted 8-7 to certify returns giving election to </a:t>
            </a:r>
            <a:r>
              <a:rPr lang="en" dirty="0" smtClean="0"/>
              <a:t>Hayes</a:t>
            </a:r>
          </a:p>
          <a:p>
            <a:pPr marL="609585" indent="-304792">
              <a:buChar char="-"/>
            </a:pPr>
            <a:endParaRPr lang="en" dirty="0"/>
          </a:p>
          <a:p>
            <a:pPr marL="609585" indent="-304792">
              <a:buChar char="-"/>
            </a:pPr>
            <a:endParaRPr lang="en" dirty="0" smtClean="0"/>
          </a:p>
          <a:p>
            <a:pPr marL="609585" indent="-304792">
              <a:buChar char="-"/>
            </a:pPr>
            <a:r>
              <a:rPr lang="en-US" dirty="0" smtClean="0"/>
              <a:t>I</a:t>
            </a:r>
            <a:r>
              <a:rPr lang="en" smtClean="0"/>
              <a:t>n exchange for Dem acceptance, Republicans remove Federal troops from South…IMPACT?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771959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Hayes and Tilden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40" y="1346299"/>
            <a:ext cx="7998460" cy="522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609601" y="134801"/>
            <a:ext cx="9753999" cy="1351999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09600" y="1704688"/>
            <a:ext cx="10972800" cy="484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34" y="65101"/>
            <a:ext cx="8970399" cy="6727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3659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461</Words>
  <Application>Microsoft Office PowerPoint</Application>
  <PresentationFormat>Widescreen</PresentationFormat>
  <Paragraphs>61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End of Reconstruction</vt:lpstr>
      <vt:lpstr>Post Civil War South</vt:lpstr>
      <vt:lpstr>“Redemption”</vt:lpstr>
      <vt:lpstr>Seward’s Folly</vt:lpstr>
      <vt:lpstr>Cruikshank decision</vt:lpstr>
      <vt:lpstr>US v Reese</vt:lpstr>
      <vt:lpstr>End of Reconstruction</vt:lpstr>
      <vt:lpstr>Hayes and Tilden</vt:lpstr>
      <vt:lpstr>PowerPoint Presentation</vt:lpstr>
      <vt:lpstr>PowerPoint Presentation</vt:lpstr>
      <vt:lpstr>PowerPoint Presentation</vt:lpstr>
      <vt:lpstr>Legacy of Reconstruction</vt:lpstr>
      <vt:lpstr>Views on Reconstruction</vt:lpstr>
      <vt:lpstr>Views on Reconstruction (con’t)</vt:lpstr>
      <vt:lpstr>Views on Reconstruction (con’t)</vt:lpstr>
      <vt:lpstr>13th, 14th, and 15th Amendments provide basis for Civil Rights legislation of 1960s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Scruggs</dc:creator>
  <cp:lastModifiedBy>Paul Scruggs</cp:lastModifiedBy>
  <cp:revision>4</cp:revision>
  <dcterms:created xsi:type="dcterms:W3CDTF">2015-12-04T16:03:27Z</dcterms:created>
  <dcterms:modified xsi:type="dcterms:W3CDTF">2015-12-07T15:58:51Z</dcterms:modified>
</cp:coreProperties>
</file>