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8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344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2" r:id="rId46"/>
    <p:sldId id="335" r:id="rId47"/>
    <p:sldId id="336" r:id="rId48"/>
    <p:sldId id="337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3" r:id="rId59"/>
    <p:sldId id="314" r:id="rId60"/>
    <p:sldId id="315" r:id="rId61"/>
    <p:sldId id="316" r:id="rId62"/>
    <p:sldId id="317" r:id="rId63"/>
    <p:sldId id="319" r:id="rId64"/>
    <p:sldId id="320" r:id="rId65"/>
    <p:sldId id="321" r:id="rId66"/>
    <p:sldId id="322" r:id="rId67"/>
    <p:sldId id="338" r:id="rId68"/>
    <p:sldId id="341" r:id="rId69"/>
    <p:sldId id="339" r:id="rId70"/>
    <p:sldId id="342" r:id="rId71"/>
    <p:sldId id="323" r:id="rId72"/>
    <p:sldId id="326" r:id="rId73"/>
    <p:sldId id="324" r:id="rId74"/>
    <p:sldId id="325" r:id="rId75"/>
    <p:sldId id="327" r:id="rId76"/>
    <p:sldId id="328" r:id="rId77"/>
    <p:sldId id="329" r:id="rId78"/>
    <p:sldId id="330" r:id="rId79"/>
    <p:sldId id="331" r:id="rId80"/>
    <p:sldId id="334" r:id="rId8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75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223175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5213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5227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2568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9867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4733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0097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5607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8609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6810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9388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6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03694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10535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3449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43717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27856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16484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8651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96799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71785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31898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7269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90625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94662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93783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21372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25398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27931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83270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6478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51496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01252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0024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23031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0455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45030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93789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23910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83565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6208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02294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1121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56014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1681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82195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689492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489378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778936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985956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647104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30777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376023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362271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493792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6" name="Shape 4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0665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937616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810876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9" name="Shape 4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933859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148784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604206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393898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65021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61949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17247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986717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5" name="Shape 5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7632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151644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125043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7" name="Shape 5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063549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7" name="Shape 5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7094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961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426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372035" y="233279"/>
            <a:ext cx="8399999" cy="3330600"/>
          </a:xfrm>
          <a:prstGeom prst="roundRect">
            <a:avLst>
              <a:gd name="adj" fmla="val 3653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372035" y="3678300"/>
            <a:ext cx="8399999" cy="904800"/>
          </a:xfrm>
          <a:prstGeom prst="roundRect">
            <a:avLst>
              <a:gd name="adj" fmla="val 15243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473108"/>
            <a:ext cx="7772400" cy="2842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896921"/>
            <a:ext cx="7772400" cy="46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buSzPct val="100000"/>
              <a:buNone/>
              <a:defRPr sz="3000"/>
            </a:lvl2pPr>
            <a:lvl3pPr>
              <a:spcBef>
                <a:spcPts val="0"/>
              </a:spcBef>
              <a:buSzPct val="100000"/>
              <a:buNone/>
              <a:defRPr sz="3000"/>
            </a:lvl3pPr>
            <a:lvl4pPr>
              <a:spcBef>
                <a:spcPts val="0"/>
              </a:spcBef>
              <a:buSzPct val="100000"/>
              <a:buNone/>
              <a:defRPr sz="3000"/>
            </a:lvl4pPr>
            <a:lvl5pPr>
              <a:spcBef>
                <a:spcPts val="0"/>
              </a:spcBef>
              <a:buSzPct val="100000"/>
              <a:buNone/>
              <a:defRPr sz="3000"/>
            </a:lvl5pPr>
            <a:lvl6pPr>
              <a:spcBef>
                <a:spcPts val="0"/>
              </a:spcBef>
              <a:buSzPct val="100000"/>
              <a:buNone/>
              <a:defRPr sz="3000"/>
            </a:lvl6pPr>
            <a:lvl7pPr>
              <a:spcBef>
                <a:spcPts val="0"/>
              </a:spcBef>
              <a:buSzPct val="100000"/>
              <a:buNone/>
              <a:defRPr sz="3000"/>
            </a:lvl7pPr>
            <a:lvl8pPr>
              <a:spcBef>
                <a:spcPts val="0"/>
              </a:spcBef>
              <a:buSzPct val="100000"/>
              <a:buNone/>
              <a:defRPr sz="3000"/>
            </a:lvl8pPr>
            <a:lvl9pPr>
              <a:spcBef>
                <a:spcPts val="0"/>
              </a:spcBef>
              <a:buSzPct val="100000"/>
              <a:buNone/>
              <a:defRPr sz="30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372035" y="1163170"/>
            <a:ext cx="8399999" cy="3877800"/>
          </a:xfrm>
          <a:prstGeom prst="roundRect">
            <a:avLst>
              <a:gd name="adj" fmla="val 297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0800000" flipH="1">
            <a:off x="372035" y="59"/>
            <a:ext cx="8399999" cy="10497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372035" y="1163170"/>
            <a:ext cx="4114800" cy="3877800"/>
          </a:xfrm>
          <a:prstGeom prst="roundRect">
            <a:avLst>
              <a:gd name="adj" fmla="val 378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 rot="10800000" flipH="1">
            <a:off x="372035" y="59"/>
            <a:ext cx="8399999" cy="10497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/>
          <p:nvPr/>
        </p:nvSpPr>
        <p:spPr>
          <a:xfrm>
            <a:off x="4657164" y="1163170"/>
            <a:ext cx="4114800" cy="3877800"/>
          </a:xfrm>
          <a:prstGeom prst="roundRect">
            <a:avLst>
              <a:gd name="adj" fmla="val 378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372035" y="1163170"/>
            <a:ext cx="8399999" cy="3877800"/>
          </a:xfrm>
          <a:prstGeom prst="roundRect">
            <a:avLst>
              <a:gd name="adj" fmla="val 297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/>
          <p:nvPr/>
        </p:nvSpPr>
        <p:spPr>
          <a:xfrm rot="10800000" flipH="1">
            <a:off x="372035" y="59"/>
            <a:ext cx="8399999" cy="10497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72035" y="4276652"/>
            <a:ext cx="8399999" cy="64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35" name="Shape 35"/>
          <p:cNvSpPr/>
          <p:nvPr/>
        </p:nvSpPr>
        <p:spPr>
          <a:xfrm>
            <a:off x="372035" y="233279"/>
            <a:ext cx="8399999" cy="3868499"/>
          </a:xfrm>
          <a:prstGeom prst="roundRect">
            <a:avLst>
              <a:gd name="adj" fmla="val 2776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372035" y="235584"/>
            <a:ext cx="8399999" cy="4672199"/>
          </a:xfrm>
          <a:prstGeom prst="roundRect">
            <a:avLst>
              <a:gd name="adj" fmla="val 225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lt1"/>
                </a:solidFill>
              </a:rPr>
              <a:t>‹#›</a:t>
            </a:fld>
            <a:endParaRPr lang="en" sz="1300">
              <a:solidFill>
                <a:schemeClr val="lt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fi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10" Type="http://schemas.openxmlformats.org/officeDocument/2006/relationships/image" Target="../media/image57.png"/><Relationship Id="rId4" Type="http://schemas.openxmlformats.org/officeDocument/2006/relationships/image" Target="../media/image51.jpg"/><Relationship Id="rId9" Type="http://schemas.openxmlformats.org/officeDocument/2006/relationships/image" Target="../media/image5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ctrTitle"/>
          </p:nvPr>
        </p:nvSpPr>
        <p:spPr>
          <a:xfrm>
            <a:off x="685800" y="473108"/>
            <a:ext cx="7772400" cy="284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AP US History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The West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685800" y="3896921"/>
            <a:ext cx="7772400" cy="46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More Destruction of Herds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200">
                <a:solidFill>
                  <a:srgbClr val="000000"/>
                </a:solidFill>
              </a:rPr>
              <a:t>-US Army encouraged destruction of herds to wipe out Plains Indians’ food supply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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-</a:t>
            </a:r>
            <a:r>
              <a:rPr lang="en" sz="3200">
                <a:solidFill>
                  <a:srgbClr val="000000"/>
                </a:solidFill>
              </a:rPr>
              <a:t>Demand for hides in east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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-</a:t>
            </a:r>
            <a:r>
              <a:rPr lang="en" sz="3200">
                <a:solidFill>
                  <a:srgbClr val="000000"/>
                </a:solidFill>
              </a:rPr>
              <a:t>Sport hunting – railroad “hunting specials”</a:t>
            </a:r>
          </a:p>
          <a:p>
            <a:pPr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b="1" i="1">
                <a:solidFill>
                  <a:schemeClr val="dk2"/>
                </a:solidFill>
                <a:highlight>
                  <a:srgbClr val="FDF2DB"/>
                </a:highlight>
              </a:rPr>
              <a:t>"Let them kill, skin, and sell until the buffalo is exterminated, as it is the only way to bring lasting peace and allow civilization to advance."</a:t>
            </a:r>
          </a:p>
          <a:p>
            <a:pPr rtl="0">
              <a:spcBef>
                <a:spcPts val="0"/>
              </a:spcBef>
              <a:buNone/>
            </a:pPr>
            <a:endParaRPr b="1" i="1">
              <a:solidFill>
                <a:schemeClr val="dk2"/>
              </a:solidFill>
              <a:highlight>
                <a:srgbClr val="FDF2DB"/>
              </a:highlight>
            </a:endParaRPr>
          </a:p>
          <a:p>
            <a:pPr rt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  <a:highlight>
                  <a:srgbClr val="FDF2DB"/>
                </a:highlight>
              </a:rPr>
              <a:t>- General Philip Sheridan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0125" y="2709400"/>
            <a:ext cx="1586125" cy="236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4300" y="106387"/>
            <a:ext cx="6574299" cy="493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199" y="139524"/>
            <a:ext cx="8575597" cy="4823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787" y="112937"/>
            <a:ext cx="8742428" cy="491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6475" y="76200"/>
            <a:ext cx="6654800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-T. Roosevelt Quote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2050" y="0"/>
            <a:ext cx="6212875" cy="465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Fetterman “Massacre”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-1866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-Sioux War Party blocks Bozeman Trail to Montana goldfields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-ambushed Capt. William J. Fetterman’s 81 soldiers and civilians in Wyoming’s Big Horn Mountains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-mutilated corpses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Also known as “Battle of the Hundred Slain”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Part of Red Cloud War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8675" y="1784175"/>
            <a:ext cx="5338125" cy="320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-At the time, conflicts with high Native American casualties were “battles”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-conflicts with high American civilian or Army deaths were “massacres”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Period 6:  1865-1898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The transformation of the United States from an</a:t>
            </a:r>
          </a:p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agricultural to an increasingly industrialized and urbanized</a:t>
            </a:r>
          </a:p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society brought about significant economic, political,</a:t>
            </a:r>
          </a:p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diplomatic, social, environmental, and cultural changes.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Modoc War (Captain Jack’s War)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Good Friday - April 11, 1873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-Cali-Oregon Border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-Cap’n Jack gave order at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peace negotiations for Modocs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to begin firing - later executed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7092" y="1200150"/>
            <a:ext cx="2574710" cy="372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500" y="142875"/>
            <a:ext cx="6477000" cy="48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8675" y="208000"/>
            <a:ext cx="6477000" cy="48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2575" y="139525"/>
            <a:ext cx="6574299" cy="493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2275" y="104375"/>
            <a:ext cx="6561424" cy="493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2650" y="127237"/>
            <a:ext cx="6518699" cy="488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5000" y="142875"/>
            <a:ext cx="6477000" cy="48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5000" y="122025"/>
            <a:ext cx="6532599" cy="4899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Buffalo Bill’s Wild West Show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9450" y="807725"/>
            <a:ext cx="6414873" cy="426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175" y="111600"/>
            <a:ext cx="6560400" cy="492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0">
                <a:solidFill>
                  <a:schemeClr val="dk1"/>
                </a:solidFill>
              </a:rPr>
              <a:t>Key Concept 6.2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/>
              <a:t>The emergence of an industrial culture in the</a:t>
            </a:r>
          </a:p>
          <a:p>
            <a:pPr rtl="0">
              <a:spcBef>
                <a:spcPts val="0"/>
              </a:spcBef>
              <a:buNone/>
            </a:pPr>
            <a:r>
              <a:rPr lang="en" sz="1800"/>
              <a:t>United States led to both greater opportunities for, and restrictions</a:t>
            </a:r>
          </a:p>
          <a:p>
            <a:pPr rtl="0">
              <a:spcBef>
                <a:spcPts val="0"/>
              </a:spcBef>
              <a:buNone/>
            </a:pPr>
            <a:r>
              <a:rPr lang="en" sz="1800"/>
              <a:t>on, immigrants, minorities, and women.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rtl="0">
              <a:spcBef>
                <a:spcPts val="0"/>
              </a:spcBef>
              <a:buNone/>
            </a:pPr>
            <a:r>
              <a:rPr lang="en" sz="1800"/>
              <a:t>II. As transcontinental railroads were completed, bringing more settlers west,</a:t>
            </a:r>
          </a:p>
          <a:p>
            <a:pPr rtl="0">
              <a:spcBef>
                <a:spcPts val="0"/>
              </a:spcBef>
              <a:buNone/>
            </a:pPr>
            <a:r>
              <a:rPr lang="en" sz="1800"/>
              <a:t>U.S. military actions, the destruction of the buffalo, the confinement of</a:t>
            </a:r>
          </a:p>
          <a:p>
            <a:pPr rtl="0">
              <a:spcBef>
                <a:spcPts val="0"/>
              </a:spcBef>
              <a:buNone/>
            </a:pPr>
            <a:r>
              <a:rPr lang="en" sz="1800"/>
              <a:t>American Indians to reservations, and assimilationist policies reduced the</a:t>
            </a:r>
          </a:p>
          <a:p>
            <a:pPr rtl="0">
              <a:spcBef>
                <a:spcPts val="0"/>
              </a:spcBef>
              <a:buNone/>
            </a:pPr>
            <a:r>
              <a:rPr lang="en" sz="1800"/>
              <a:t>number of American Indians and threatened native culture and identity.</a:t>
            </a:r>
          </a:p>
          <a:p>
            <a:pPr rtl="0">
              <a:spcBef>
                <a:spcPts val="0"/>
              </a:spcBef>
              <a:buNone/>
            </a:pPr>
            <a:r>
              <a:rPr lang="en" sz="1800"/>
              <a:t>(PEO-4) (ENV-5) (POL-6)</a:t>
            </a:r>
          </a:p>
          <a:p>
            <a:pPr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950" y="101162"/>
            <a:ext cx="6588224" cy="494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72A376"/>
                </a:solidFill>
              </a:rPr>
              <a:t></a:t>
            </a:r>
            <a:r>
              <a:rPr lang="en" sz="3200">
                <a:solidFill>
                  <a:srgbClr val="000000"/>
                </a:solidFill>
              </a:rPr>
              <a:t>Wounded Knee Massacre marked the end of the “Indian Wars” – bloody conflict between US Army and Plains Indians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endParaRPr sz="3200">
              <a:solidFill>
                <a:srgbClr val="000000"/>
              </a:solidFill>
            </a:endParaRP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200">
                <a:solidFill>
                  <a:srgbClr val="000000"/>
                </a:solidFill>
              </a:rPr>
              <a:t>(until 1973)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61" name="Shape 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9400" y="2890125"/>
            <a:ext cx="3215600" cy="216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0725" y="207175"/>
            <a:ext cx="5032299" cy="480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75" name="Shape 2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425" y="134800"/>
            <a:ext cx="6992399" cy="487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Geronimo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Surrendered 1896</a:t>
            </a:r>
          </a:p>
        </p:txBody>
      </p:sp>
      <p:pic>
        <p:nvPicPr>
          <p:cNvPr id="282" name="Shape 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6125" y="76200"/>
            <a:ext cx="3746499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89" name="Shape 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475" y="142875"/>
            <a:ext cx="6477000" cy="48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96" name="Shape 2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450" y="83400"/>
            <a:ext cx="6560425" cy="492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8D6CB6-78E1-44BF-B41B-FE417C89A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665ED5-B0DD-42B8-AF05-B66D0CDB1D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CD2259-FC0D-4068-A248-D79F44B60C9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1BF2AC-2EF1-415C-80AE-6FA75B1E0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401574"/>
            <a:ext cx="3072384" cy="43403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C64E7A-0C09-4394-88B2-FBC608C8E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163" y="1554481"/>
            <a:ext cx="4895635" cy="318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424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Dawes Severalty Act (Dawes Act)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-1887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-Significant step from Congress towards assimilation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-Broke up Native American reservation lands and turned them over to individual Native Americans</a:t>
            </a:r>
          </a:p>
          <a:p>
            <a:pPr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•	Could be bought by settlers</a:t>
            </a:r>
          </a:p>
          <a:p>
            <a:pPr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•	Forced a white method of land ownership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Dawes Act (continued)</a:t>
            </a:r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no tribal land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Male head of household given 160 acres of land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Federal govt. schools, starting w/ Carlisle School in 1879</a:t>
            </a:r>
          </a:p>
          <a:p>
            <a:pPr rtl="0">
              <a:spcBef>
                <a:spcPts val="0"/>
              </a:spcBef>
              <a:buNone/>
            </a:pPr>
            <a:r>
              <a:rPr lang="en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People who administered  the act were dishonest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775" y="106387"/>
            <a:ext cx="6574299" cy="493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Helen Hunt Jackson - </a:t>
            </a:r>
            <a:r>
              <a:rPr lang="en" sz="3000" i="1"/>
              <a:t>A Century of Dishonor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2800">
                <a:solidFill>
                  <a:srgbClr val="000000"/>
                </a:solidFill>
              </a:rPr>
              <a:t>•1881 work outlining the unfair treatment of American Indians by the US government.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9400" y="2667850"/>
            <a:ext cx="1808449" cy="211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1725" y="2429425"/>
            <a:ext cx="3452499" cy="2591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Buffalo Soldiers</a:t>
            </a:r>
          </a:p>
        </p:txBody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3200">
                <a:solidFill>
                  <a:srgbClr val="E3E3FF"/>
                </a:solidFill>
              </a:rPr>
              <a:t>•</a:t>
            </a:r>
            <a:r>
              <a:rPr lang="en" sz="2400">
                <a:solidFill>
                  <a:srgbClr val="000000"/>
                </a:solidFill>
              </a:rPr>
              <a:t>First black professional soldiers in a peacetime army became known as “buffalo soldiers.”</a:t>
            </a:r>
          </a:p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•9</a:t>
            </a:r>
            <a:r>
              <a:rPr lang="en" sz="2400" baseline="30000">
                <a:solidFill>
                  <a:srgbClr val="000000"/>
                </a:solidFill>
              </a:rPr>
              <a:t>th</a:t>
            </a:r>
            <a:r>
              <a:rPr lang="en" sz="2400">
                <a:solidFill>
                  <a:srgbClr val="000000"/>
                </a:solidFill>
              </a:rPr>
              <a:t> and 10</a:t>
            </a:r>
            <a:r>
              <a:rPr lang="en" sz="2400" baseline="30000">
                <a:solidFill>
                  <a:srgbClr val="000000"/>
                </a:solidFill>
              </a:rPr>
              <a:t>th</a:t>
            </a:r>
            <a:r>
              <a:rPr lang="en" sz="2400">
                <a:solidFill>
                  <a:srgbClr val="000000"/>
                </a:solidFill>
              </a:rPr>
              <a:t> cavalry units used to fight hostile Native Americans in the west.</a:t>
            </a:r>
          </a:p>
          <a:p>
            <a:pPr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–Cheyenne called them “buffalo soldiers” after their hair.</a:t>
            </a:r>
          </a:p>
          <a:p>
            <a:pPr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29" name="Shape 3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824" y="139524"/>
            <a:ext cx="7798649" cy="250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4119" y="2646225"/>
            <a:ext cx="3926130" cy="227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37" name="Shape 3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5250" y="0"/>
            <a:ext cx="6413502" cy="4813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44" name="Shape 3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019" y="69762"/>
            <a:ext cx="8895958" cy="5003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0">
                <a:solidFill>
                  <a:srgbClr val="000000"/>
                </a:solidFill>
              </a:rPr>
              <a:t>Projected completion??? – begun in 1948 </a:t>
            </a:r>
          </a:p>
        </p:txBody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59" name="Shape 3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6501" y="916150"/>
            <a:ext cx="3923474" cy="412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-originally “placer” mining or “panning” in CA gold rush</a:t>
            </a:r>
          </a:p>
          <a:p>
            <a:r>
              <a:rPr lang="en-US" dirty="0"/>
              <a:t>-placer deposits exhausted</a:t>
            </a:r>
          </a:p>
          <a:p>
            <a:r>
              <a:rPr lang="en-US" dirty="0"/>
              <a:t>	-companies  - hydraulic mining, dredging, deep-shaft “hard-rock” mining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147467"/>
            <a:ext cx="2552700" cy="177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562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Hyrdralicking</a:t>
            </a:r>
            <a:r>
              <a:rPr lang="en-US" dirty="0"/>
              <a:t>, Dredging, shaft mining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-high pressure water – strip topsoil and gravel</a:t>
            </a:r>
          </a:p>
          <a:p>
            <a:r>
              <a:rPr lang="en-US" dirty="0"/>
              <a:t>-barren canyons w/o vegetation</a:t>
            </a:r>
          </a:p>
          <a:p>
            <a:r>
              <a:rPr lang="en-US" dirty="0"/>
              <a:t>-debris covered farmland, clogged rivers, killed fish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00" y="982499"/>
            <a:ext cx="4405977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736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 farmers protest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1878 – Anti-Debris Assoc.</a:t>
            </a:r>
          </a:p>
          <a:p>
            <a:r>
              <a:rPr lang="en-US" dirty="0"/>
              <a:t>Jan 1884 – fed judge &amp; former miner – </a:t>
            </a:r>
            <a:r>
              <a:rPr lang="en-US" sz="2400" i="1" dirty="0"/>
              <a:t>Woodruff v. North Bloomfield Gravel Mining Company</a:t>
            </a:r>
          </a:p>
          <a:p>
            <a:r>
              <a:rPr lang="en-US" dirty="0"/>
              <a:t>Hydraulic mining dries up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54" y="815750"/>
            <a:ext cx="3334297" cy="411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428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Railroads Open The West</a:t>
            </a:r>
          </a:p>
        </p:txBody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3200">
                <a:solidFill>
                  <a:srgbClr val="E3E3FF"/>
                </a:solidFill>
              </a:rPr>
              <a:t>•</a:t>
            </a:r>
            <a:r>
              <a:rPr lang="en" sz="2400">
                <a:solidFill>
                  <a:srgbClr val="000000"/>
                </a:solidFill>
              </a:rPr>
              <a:t>Federal Government gave large land grants to railroads (to assist in the settlement of the west).</a:t>
            </a:r>
          </a:p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•Railroads received 10 square miles of public land for every mile of track in a state and 20 square miles for every mile of track laid in a territory.</a:t>
            </a:r>
          </a:p>
          <a:p>
            <a:pPr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</p:txBody>
      </p:sp>
      <p:pic>
        <p:nvPicPr>
          <p:cNvPr id="366" name="Shape 3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0700" y="3362775"/>
            <a:ext cx="2362200" cy="1695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Frederic Remington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1025" y="585862"/>
            <a:ext cx="2626174" cy="317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9119" y="916099"/>
            <a:ext cx="1806779" cy="230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4" y="996925"/>
            <a:ext cx="2915670" cy="194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24925" y="2835325"/>
            <a:ext cx="3202299" cy="230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b="0">
                <a:solidFill>
                  <a:srgbClr val="000000"/>
                </a:solidFill>
              </a:rPr>
              <a:t>Union Pacific and Central Pacific create a </a:t>
            </a:r>
            <a:r>
              <a:rPr lang="en" sz="2400" b="0" i="1" u="sng">
                <a:solidFill>
                  <a:srgbClr val="000000"/>
                </a:solidFill>
              </a:rPr>
              <a:t>transcontinental</a:t>
            </a:r>
            <a:r>
              <a:rPr lang="en" sz="2400" b="0">
                <a:solidFill>
                  <a:srgbClr val="000000"/>
                </a:solidFill>
              </a:rPr>
              <a:t> railroad</a:t>
            </a:r>
          </a:p>
        </p:txBody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2800" dirty="0">
                <a:solidFill>
                  <a:srgbClr val="000000"/>
                </a:solidFill>
              </a:rPr>
              <a:t>•Central</a:t>
            </a:r>
            <a:r>
              <a:rPr lang="en" dirty="0">
                <a:solidFill>
                  <a:srgbClr val="000000"/>
                </a:solidFill>
              </a:rPr>
              <a:t> Pacific moved east from Sacramento and Union Pacific moved west from Omaha.</a:t>
            </a:r>
          </a:p>
          <a:p>
            <a:pPr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•Many workers were immigrants (Irish and Chinese).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373" name="Shape 3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2750" y="2972500"/>
            <a:ext cx="3298500" cy="204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Promontory, Utah</a:t>
            </a:r>
          </a:p>
        </p:txBody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2800">
                <a:solidFill>
                  <a:srgbClr val="E3E3FF"/>
                </a:solidFill>
              </a:rPr>
              <a:t>•</a:t>
            </a:r>
            <a:r>
              <a:rPr lang="en" sz="2800">
                <a:solidFill>
                  <a:srgbClr val="000000"/>
                </a:solidFill>
              </a:rPr>
              <a:t>Central Pacific and Union Pacific met on May 10, 1869 at Promontory, Utah.</a:t>
            </a:r>
          </a:p>
          <a:p>
            <a:pPr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380" name="Shape 3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875" y="2320150"/>
            <a:ext cx="4159099" cy="26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Shape 3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8759" y="2355175"/>
            <a:ext cx="3963915" cy="267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" name="Picture 2" descr="A vintage photo of 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2B3D8FF-CCF8-4439-A053-A3F8A5CA3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86" y="179944"/>
            <a:ext cx="6843691" cy="46958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Gov’t Support of Western Settlement</a:t>
            </a:r>
          </a:p>
        </p:txBody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3200">
                <a:solidFill>
                  <a:srgbClr val="000000"/>
                </a:solidFill>
              </a:rPr>
              <a:t>•</a:t>
            </a:r>
            <a:r>
              <a:rPr lang="en" sz="3200" u="sng">
                <a:solidFill>
                  <a:srgbClr val="000000"/>
                </a:solidFill>
              </a:rPr>
              <a:t>Homestead Act of 1862</a:t>
            </a:r>
            <a:r>
              <a:rPr lang="en" sz="3200">
                <a:solidFill>
                  <a:srgbClr val="000000"/>
                </a:solidFill>
              </a:rPr>
              <a:t> – offered 160 acres of land in the West to any head of a household (citizen or intended citizen) if he would cultivate land for five years. ($30 fee)</a:t>
            </a:r>
          </a:p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3200">
                <a:solidFill>
                  <a:srgbClr val="000000"/>
                </a:solidFill>
              </a:rPr>
              <a:t>-Republican platform on 1860 - fewer Dems. in Congress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Homestead Act (continued)</a:t>
            </a:r>
          </a:p>
        </p:txBody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5 x as many families purchased land</a:t>
            </a:r>
          </a:p>
        </p:txBody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Problems w/ Homestead Act</a:t>
            </a:r>
          </a:p>
        </p:txBody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 great land, Fraud- corporations &amp; dummy homesteaders</a:t>
            </a:r>
          </a:p>
          <a:p>
            <a:pPr rtl="0">
              <a:lnSpc>
                <a:spcPct val="90000"/>
              </a:lnSpc>
              <a:spcBef>
                <a:spcPts val="800"/>
              </a:spcBef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Hardships on plains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Little water- 100</a:t>
            </a:r>
            <a:r>
              <a:rPr lang="en" sz="2400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meridian</a:t>
            </a:r>
          </a:p>
          <a:p>
            <a:pPr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Dry farming &amp; the Dust Bowl, Hard soil, No trees</a:t>
            </a:r>
          </a:p>
          <a:p>
            <a:pPr rtl="0">
              <a:lnSpc>
                <a:spcPct val="90000"/>
              </a:lnSpc>
              <a:spcBef>
                <a:spcPts val="800"/>
              </a:spcBef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Adaptations- sod houses, new grains, barbed wire, federally funded irrigation &amp; dam projects</a:t>
            </a:r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Problems w/ Homestead Act</a:t>
            </a:r>
          </a:p>
        </p:txBody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 great land, Fraud- corporations &amp; dummy homesteaders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Hardships on plains</a:t>
            </a:r>
          </a:p>
          <a:p>
            <a:pPr lvl="0"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Little water- 100</a:t>
            </a:r>
            <a:r>
              <a:rPr lang="en" sz="2400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meridian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Dry farming &amp; the Dust Bowl, Hard soil, No trees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Adaptations- sod houses, new grains, barbed wire, federally funded irrigation &amp; dam projects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19" name="Shape 4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225" y="279683"/>
            <a:ext cx="8501475" cy="4584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33" name="Shape 4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425" y="139525"/>
            <a:ext cx="6866744" cy="478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Morill Land Grant Act (1862)</a:t>
            </a:r>
          </a:p>
        </p:txBody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2800">
                <a:solidFill>
                  <a:srgbClr val="000000"/>
                </a:solidFill>
              </a:rPr>
              <a:t>•Gave federal land to the states to establish agricultural colleges.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40" name="Shape 4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8975" y="3013100"/>
            <a:ext cx="1081549" cy="128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Shape 4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9625" y="3294150"/>
            <a:ext cx="1743074" cy="154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Shape 4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7350" y="1906850"/>
            <a:ext cx="1709000" cy="11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Shape 4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95500" y="2009800"/>
            <a:ext cx="1291292" cy="128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Shape 4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14825" y="3453762"/>
            <a:ext cx="1672500" cy="133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Shape 4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53925" y="2369475"/>
            <a:ext cx="1081549" cy="1308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Shape 4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05762" y="1926100"/>
            <a:ext cx="1291299" cy="129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Shape 44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840785" y="3570300"/>
            <a:ext cx="1349764" cy="11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Government Policy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</a:t>
            </a:r>
            <a:r>
              <a:rPr lang="en" sz="3200">
                <a:solidFill>
                  <a:srgbClr val="000000"/>
                </a:solidFill>
              </a:rPr>
              <a:t>Mid 1800s policy changed from relocating tribes farther west to seizing land and sending them to reservations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New Western States</a:t>
            </a:r>
          </a:p>
        </p:txBody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1900 only 3 of the 48 contiguous states had not reached statehood (NM, OK, &amp; AZ)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54" name="Shape 4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0025" y="2265875"/>
            <a:ext cx="3836775" cy="244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Mormons</a:t>
            </a:r>
          </a:p>
        </p:txBody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61" name="Shape 4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8650" y="1744800"/>
            <a:ext cx="2245474" cy="30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endParaRPr sz="28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None/>
            </a:pPr>
            <a:r>
              <a:rPr lang="en"/>
              <a:t>Oklahoma - former Indian Territory</a:t>
            </a:r>
          </a:p>
        </p:txBody>
      </p:sp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 to open OK for settlement in 1889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Squatters or “Sooners”- had to be evicted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Formally opened on April 22, 1889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“89ers” poured in at noon</a:t>
            </a:r>
          </a:p>
          <a:p>
            <a:pPr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Became “Sooner State” in 1907</a:t>
            </a:r>
          </a:p>
        </p:txBody>
      </p:sp>
      <p:pic>
        <p:nvPicPr>
          <p:cNvPr id="468" name="Shape 4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0600" y="1069075"/>
            <a:ext cx="1779375" cy="245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Shape 4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9975" y="2878350"/>
            <a:ext cx="1635999" cy="204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Mining</a:t>
            </a:r>
          </a:p>
        </p:txBody>
      </p:sp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90000"/>
              </a:lnSpc>
              <a:spcBef>
                <a:spcPts val="800"/>
              </a:spcBef>
              <a:buNone/>
            </a:pP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CA- 1849, Pikes Peak, CO &amp; the Comstock Lode in NV- 1859</a:t>
            </a:r>
          </a:p>
          <a:p>
            <a:pPr rtl="0">
              <a:lnSpc>
                <a:spcPct val="90000"/>
              </a:lnSpc>
              <a:spcBef>
                <a:spcPts val="800"/>
              </a:spcBef>
              <a:buNone/>
            </a:pP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rtl="0">
              <a:lnSpc>
                <a:spcPct val="90000"/>
              </a:lnSpc>
              <a:spcBef>
                <a:spcPts val="800"/>
              </a:spcBef>
              <a:buNone/>
            </a:pP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“Pikes Peakers”</a:t>
            </a:r>
          </a:p>
          <a:p>
            <a:pPr rtl="0">
              <a:lnSpc>
                <a:spcPct val="90000"/>
              </a:lnSpc>
              <a:spcBef>
                <a:spcPts val="800"/>
              </a:spcBef>
              <a:buNone/>
            </a:pP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“Fifty-Niners”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83" name="Shape 4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7825" y="1906999"/>
            <a:ext cx="3808975" cy="289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90000"/>
              </a:lnSpc>
              <a:spcBef>
                <a:spcPts val="800"/>
              </a:spcBef>
              <a:buNone/>
            </a:pP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Small strikes led to boom towns turned bust towns all over the west</a:t>
            </a:r>
          </a:p>
          <a:p>
            <a:pPr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Lawless &amp; raucous</a:t>
            </a:r>
          </a:p>
        </p:txBody>
      </p:sp>
      <p:pic>
        <p:nvPicPr>
          <p:cNvPr id="490" name="Shape 4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3925" y="2256625"/>
            <a:ext cx="4064174" cy="260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Effects of Mineral Discoveries</a:t>
            </a:r>
          </a:p>
        </p:txBody>
      </p:sp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90000"/>
              </a:lnSpc>
              <a:spcBef>
                <a:spcPts val="800"/>
              </a:spcBef>
              <a:buNone/>
            </a:pP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precious metals on top ran out, big companies came in to dig into the ground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Added to treasury of US, &amp; encouraged cries for free coinage of silver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2" name="Shape 50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90000"/>
              </a:lnSpc>
              <a:spcBef>
                <a:spcPts val="800"/>
              </a:spcBef>
              <a:buNone/>
            </a:pP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Long horns in TX- hides vs meat after Civil War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Transcontinental RR &amp; cow towns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Refrigerated RR cars- meatpacking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03" name="Shape 5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5400" y="2609749"/>
            <a:ext cx="2687375" cy="20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Shape 5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5300" y="3142075"/>
            <a:ext cx="2553149" cy="170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Abilene, Kansas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Joseph McCoy – 1867</a:t>
            </a:r>
          </a:p>
          <a:p>
            <a:r>
              <a:rPr lang="en-US" dirty="0"/>
              <a:t>	Illinois livestock dealer</a:t>
            </a:r>
          </a:p>
          <a:p>
            <a:r>
              <a:rPr lang="en-US" dirty="0"/>
              <a:t>-200,000/10 &gt; 2 mil/4</a:t>
            </a:r>
          </a:p>
          <a:p>
            <a:r>
              <a:rPr lang="en-US" dirty="0"/>
              <a:t>“The Real McCoy”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319" y="2497045"/>
            <a:ext cx="4523567" cy="222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9739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26" y="20951"/>
            <a:ext cx="6742275" cy="512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248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Refrigerated RR Car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1869 – GH Hammond</a:t>
            </a:r>
          </a:p>
          <a:p>
            <a:r>
              <a:rPr lang="en-US" dirty="0"/>
              <a:t>	-Chicago meat 	packer – Chi to 	Boston</a:t>
            </a:r>
          </a:p>
          <a:p>
            <a:r>
              <a:rPr lang="en-US" dirty="0"/>
              <a:t>-1877  - </a:t>
            </a:r>
            <a:r>
              <a:rPr lang="en-US" dirty="0" err="1"/>
              <a:t>Gustavus</a:t>
            </a:r>
            <a:r>
              <a:rPr lang="en-US" dirty="0"/>
              <a:t> Swift – efficient mechanical refrigeration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0" y="2634240"/>
            <a:ext cx="5575300" cy="208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33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Disappearance of the Buffalo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</a:t>
            </a:r>
            <a:r>
              <a:rPr lang="en" sz="3200">
                <a:solidFill>
                  <a:srgbClr val="000000"/>
                </a:solidFill>
              </a:rPr>
              <a:t>1800 - ~60 million buffalo on the Plains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</a:t>
            </a:r>
            <a:r>
              <a:rPr lang="en" sz="3200">
                <a:solidFill>
                  <a:srgbClr val="000000"/>
                </a:solidFill>
              </a:rPr>
              <a:t>1894 – as few as 25 remained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</a:t>
            </a:r>
            <a:r>
              <a:rPr lang="en" sz="3200">
                <a:solidFill>
                  <a:srgbClr val="000000"/>
                </a:solidFill>
              </a:rPr>
              <a:t>Why?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Cowboys – Myth and Reality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905" y="1049416"/>
            <a:ext cx="2679895" cy="4027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3" y="1490054"/>
            <a:ext cx="5592690" cy="314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931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11" name="Shape 5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3699" y="74899"/>
            <a:ext cx="6802750" cy="498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Barbed Wire</a:t>
            </a:r>
          </a:p>
        </p:txBody>
      </p:sp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2800" dirty="0">
                <a:solidFill>
                  <a:srgbClr val="000000"/>
                </a:solidFill>
              </a:rPr>
              <a:t>•(perfected by Joseph Glidden, 1874) brings an end to the open range.</a:t>
            </a:r>
          </a:p>
          <a:p>
            <a:pPr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2800" dirty="0">
                <a:solidFill>
                  <a:srgbClr val="000000"/>
                </a:solidFill>
              </a:rPr>
              <a:t>“lighter than air,</a:t>
            </a:r>
          </a:p>
          <a:p>
            <a:pPr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-US" sz="2800" dirty="0">
                <a:solidFill>
                  <a:srgbClr val="000000"/>
                </a:solidFill>
              </a:rPr>
              <a:t>S</a:t>
            </a:r>
            <a:r>
              <a:rPr lang="en" sz="2800" dirty="0">
                <a:solidFill>
                  <a:srgbClr val="000000"/>
                </a:solidFill>
              </a:rPr>
              <a:t>tronger than whiskey,</a:t>
            </a:r>
          </a:p>
          <a:p>
            <a:pPr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-US" sz="2800" dirty="0">
                <a:solidFill>
                  <a:srgbClr val="000000"/>
                </a:solidFill>
              </a:rPr>
              <a:t>C</a:t>
            </a:r>
            <a:r>
              <a:rPr lang="en" sz="2800" dirty="0">
                <a:solidFill>
                  <a:srgbClr val="000000"/>
                </a:solidFill>
              </a:rPr>
              <a:t>heaper than dirt”</a:t>
            </a:r>
          </a:p>
          <a:p>
            <a:pPr rtl="0">
              <a:lnSpc>
                <a:spcPct val="115000"/>
              </a:lnSpc>
              <a:spcBef>
                <a:spcPts val="700"/>
              </a:spcBef>
              <a:buNone/>
            </a:pPr>
            <a:endParaRPr sz="2800" dirty="0">
              <a:solidFill>
                <a:srgbClr val="000000"/>
              </a:solidFill>
            </a:endParaRPr>
          </a:p>
          <a:p>
            <a:pPr rtl="0">
              <a:lnSpc>
                <a:spcPct val="115000"/>
              </a:lnSpc>
              <a:spcBef>
                <a:spcPts val="700"/>
              </a:spcBef>
              <a:buNone/>
            </a:pPr>
            <a:endParaRPr sz="28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532" name="Shape 5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3075" y="1861424"/>
            <a:ext cx="4197550" cy="313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“Range Wars”</a:t>
            </a:r>
          </a:p>
          <a:p>
            <a:pPr>
              <a:spcBef>
                <a:spcPts val="0"/>
              </a:spcBef>
              <a:buNone/>
            </a:pPr>
            <a:r>
              <a:rPr lang="en" dirty="0"/>
              <a:t>“Fence-Cutter’s War of 1883-1884” – Texas</a:t>
            </a:r>
          </a:p>
          <a:p>
            <a:pPr>
              <a:spcBef>
                <a:spcPts val="0"/>
              </a:spcBef>
              <a:buNone/>
            </a:pPr>
            <a:endParaRPr lang="en" dirty="0"/>
          </a:p>
          <a:p>
            <a:pPr>
              <a:spcBef>
                <a:spcPts val="0"/>
              </a:spcBef>
              <a:buNone/>
            </a:pPr>
            <a:r>
              <a:rPr lang="en-US" dirty="0"/>
              <a:t>R</a:t>
            </a:r>
            <a:r>
              <a:rPr lang="en" dirty="0"/>
              <a:t>acial and ethinic prejudice</a:t>
            </a:r>
          </a:p>
          <a:p>
            <a:pPr>
              <a:spcBef>
                <a:spcPts val="0"/>
              </a:spcBef>
              <a:buNone/>
            </a:pPr>
            <a:r>
              <a:rPr lang="en" dirty="0"/>
              <a:t>	-Mexican, Mormon,</a:t>
            </a:r>
          </a:p>
          <a:p>
            <a:pPr>
              <a:spcBef>
                <a:spcPts val="0"/>
              </a:spcBef>
              <a:buNone/>
            </a:pPr>
            <a:r>
              <a:rPr lang="en" dirty="0"/>
              <a:t>	Basque</a:t>
            </a:r>
          </a:p>
        </p:txBody>
      </p:sp>
      <p:pic>
        <p:nvPicPr>
          <p:cNvPr id="518" name="Shape 5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1600" y="2552700"/>
            <a:ext cx="3505200" cy="237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90000"/>
              </a:lnSpc>
              <a:spcBef>
                <a:spcPts val="800"/>
              </a:spcBef>
              <a:buNone/>
            </a:pPr>
            <a:r>
              <a:rPr lang="en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-Open grazing in TX - Roundup, Long drive</a:t>
            </a:r>
          </a:p>
          <a:p>
            <a:pPr rtl="0">
              <a:lnSpc>
                <a:spcPct val="90000"/>
              </a:lnSpc>
              <a:spcBef>
                <a:spcPts val="800"/>
              </a:spcBef>
              <a:buNone/>
            </a:pPr>
            <a:r>
              <a:rPr lang="en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-Ended as settlers moved into west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Barbed wire, Winter of 1886-1887 (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“Big Die-Up”)</a:t>
            </a:r>
            <a:r>
              <a:rPr lang="en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Overgrazing</a:t>
            </a:r>
          </a:p>
          <a:p>
            <a:pPr rtl="0">
              <a:lnSpc>
                <a:spcPct val="90000"/>
              </a:lnSpc>
              <a:spcBef>
                <a:spcPts val="800"/>
              </a:spcBef>
              <a:buNone/>
            </a:pPr>
            <a:r>
              <a:rPr lang="en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-Cattle became a big business venture as mining had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525" name="Shape 5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7242" y="3570900"/>
            <a:ext cx="1334131" cy="135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Fading Frontier</a:t>
            </a:r>
          </a:p>
        </p:txBody>
      </p:sp>
      <p:sp>
        <p:nvSpPr>
          <p:cNvPr id="538" name="Shape 5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90000"/>
              </a:lnSpc>
              <a:spcBef>
                <a:spcPts val="800"/>
              </a:spcBef>
              <a:buNone/>
            </a:pP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Frontier- unsettled area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Frontier closed in 1890- end of “free” land - Census Bureau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39" name="Shape 5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8650" y="2390524"/>
            <a:ext cx="1933375" cy="275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5" name="Shape 54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90000"/>
              </a:lnSpc>
              <a:spcBef>
                <a:spcPts val="800"/>
              </a:spcBef>
              <a:buNone/>
            </a:pP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Americans started to realize land &amp; resources not inexhaustible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Land set aside for parks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Safety valve theory debunked- if eastern workers not happy, they relocate to western farms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Growth of western cities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1" name="Shape 55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90000"/>
              </a:lnSpc>
              <a:spcBef>
                <a:spcPts val="800"/>
              </a:spcBef>
              <a:buNone/>
            </a:pP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Frederick Jackson Turner’s Frontier Thesis- American history is that of westward migration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52" name="Shape 5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1675" y="2346350"/>
            <a:ext cx="2321550" cy="25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8" name="Shape 55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90000"/>
              </a:lnSpc>
              <a:spcBef>
                <a:spcPts val="800"/>
              </a:spcBef>
              <a:buNone/>
            </a:pP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Trans-Mississippi most unique area (American)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Most diverse pop- Hispanic, Indian, Asian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Biggest environmental challenges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Federal govt. took biggest role in developing it socially &amp; politically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4" name="Shape 56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Many couldn’t afford new machines- forced to sell to large companies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Became huge “bonanza” farms worked by former owners &amp; Mexican &amp; Chinese immigrants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074" y="84337"/>
            <a:ext cx="7475849" cy="497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Views on the West</a:t>
            </a:r>
          </a:p>
        </p:txBody>
      </p:sp>
      <p:sp>
        <p:nvSpPr>
          <p:cNvPr id="584" name="Shape 58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-Frederick Jackson Turner - Frontier Thesis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-David Weber - not a dividing line bt civilized and uncivilized, but boundary bt diverse cultures w/ claims to legitimacy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-New Western historians - West is still unique; West wasn’t tamed, but conquered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Destruction of Herds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72A376"/>
                </a:solidFill>
              </a:rPr>
              <a:t>-</a:t>
            </a:r>
            <a:r>
              <a:rPr lang="en" sz="3200">
                <a:solidFill>
                  <a:srgbClr val="000000"/>
                </a:solidFill>
              </a:rPr>
              <a:t>White settlement reduced grazing lands and cut migration routes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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200">
                <a:solidFill>
                  <a:srgbClr val="000000"/>
                </a:solidFill>
              </a:rPr>
              <a:t>-Settler’s livestock carried diseases that destroyed herds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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label">
  <a:themeElements>
    <a:clrScheme name="Custom 352">
      <a:dk1>
        <a:srgbClr val="333333"/>
      </a:dk1>
      <a:lt1>
        <a:srgbClr val="FFFFFF"/>
      </a:lt1>
      <a:dk2>
        <a:srgbClr val="800000"/>
      </a:dk2>
      <a:lt2>
        <a:srgbClr val="CCCCCC"/>
      </a:lt2>
      <a:accent1>
        <a:srgbClr val="0E427E"/>
      </a:accent1>
      <a:accent2>
        <a:srgbClr val="C5AF48"/>
      </a:accent2>
      <a:accent3>
        <a:srgbClr val="327C56"/>
      </a:accent3>
      <a:accent4>
        <a:srgbClr val="387B7D"/>
      </a:accent4>
      <a:accent5>
        <a:srgbClr val="BA7436"/>
      </a:accent5>
      <a:accent6>
        <a:srgbClr val="804000"/>
      </a:accent6>
      <a:hlink>
        <a:srgbClr val="1D6B8D"/>
      </a:hlink>
      <a:folHlink>
        <a:srgbClr val="103B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1458</Words>
  <Application>Microsoft Office PowerPoint</Application>
  <PresentationFormat>On-screen Show (16:9)</PresentationFormat>
  <Paragraphs>194</Paragraphs>
  <Slides>80</Slides>
  <Notes>72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3" baseType="lpstr">
      <vt:lpstr>Arial</vt:lpstr>
      <vt:lpstr>Calibri</vt:lpstr>
      <vt:lpstr>label</vt:lpstr>
      <vt:lpstr>AP US History The West</vt:lpstr>
      <vt:lpstr>Period 6:  1865-1898</vt:lpstr>
      <vt:lpstr>Key Concept 6.2</vt:lpstr>
      <vt:lpstr>PowerPoint Presentation</vt:lpstr>
      <vt:lpstr>Frederic Remington</vt:lpstr>
      <vt:lpstr>Government Policy</vt:lpstr>
      <vt:lpstr>Disappearance of the Buffalo</vt:lpstr>
      <vt:lpstr>PowerPoint Presentation</vt:lpstr>
      <vt:lpstr>Destruction of Herds</vt:lpstr>
      <vt:lpstr>More Destruction of Herds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Fetterman “Massacre”</vt:lpstr>
      <vt:lpstr>Also known as “Battle of the Hundred Slain”</vt:lpstr>
      <vt:lpstr>PowerPoint Presentation</vt:lpstr>
      <vt:lpstr>Modoc War (Captain Jack’s War)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Buffalo Bill’s Wild West Show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Geronimo</vt:lpstr>
      <vt:lpstr>PowerPoint Presentation</vt:lpstr>
      <vt:lpstr>PowerPoint Presentation</vt:lpstr>
      <vt:lpstr>PowerPoint Presentation</vt:lpstr>
      <vt:lpstr>Dawes Severalty Act (Dawes Act)</vt:lpstr>
      <vt:lpstr>Dawes Act (continued)</vt:lpstr>
      <vt:lpstr>Helen Hunt Jackson - A Century of Dishonor</vt:lpstr>
      <vt:lpstr>Buffalo Soldiers</vt:lpstr>
      <vt:lpstr>PowerPoint Presentation</vt:lpstr>
      <vt:lpstr>PowerPoint Presentation</vt:lpstr>
      <vt:lpstr>PowerPoint Presentation</vt:lpstr>
      <vt:lpstr>Projected completion??? – begun in 1948 </vt:lpstr>
      <vt:lpstr>Mining</vt:lpstr>
      <vt:lpstr>Hyrdralicking, Dredging, shaft mining</vt:lpstr>
      <vt:lpstr>CA farmers protest</vt:lpstr>
      <vt:lpstr>Railroads Open The West</vt:lpstr>
      <vt:lpstr>Union Pacific and Central Pacific create a transcontinental railroad</vt:lpstr>
      <vt:lpstr>Promontory, Utah</vt:lpstr>
      <vt:lpstr>PowerPoint Presentation</vt:lpstr>
      <vt:lpstr>Gov’t Support of Western Settlement</vt:lpstr>
      <vt:lpstr>Homestead Act (continued)</vt:lpstr>
      <vt:lpstr>Problems w/ Homestead Act</vt:lpstr>
      <vt:lpstr>Problems w/ Homestead Act</vt:lpstr>
      <vt:lpstr>PowerPoint Presentation</vt:lpstr>
      <vt:lpstr>PowerPoint Presentation</vt:lpstr>
      <vt:lpstr>Morill Land Grant Act (1862)</vt:lpstr>
      <vt:lpstr>New Western States</vt:lpstr>
      <vt:lpstr>Mormons</vt:lpstr>
      <vt:lpstr> Oklahoma - former Indian Territory</vt:lpstr>
      <vt:lpstr>Mining</vt:lpstr>
      <vt:lpstr>PowerPoint Presentation</vt:lpstr>
      <vt:lpstr>Effects of Mineral Discoveries</vt:lpstr>
      <vt:lpstr>PowerPoint Presentation</vt:lpstr>
      <vt:lpstr>Abilene, Kansas</vt:lpstr>
      <vt:lpstr>PowerPoint Presentation</vt:lpstr>
      <vt:lpstr>Refrigerated RR Car</vt:lpstr>
      <vt:lpstr>Cowboys – Myth and Reality</vt:lpstr>
      <vt:lpstr>PowerPoint Presentation</vt:lpstr>
      <vt:lpstr>Barbed Wire</vt:lpstr>
      <vt:lpstr>PowerPoint Presentation</vt:lpstr>
      <vt:lpstr>PowerPoint Presentation</vt:lpstr>
      <vt:lpstr>The Fading Frontier</vt:lpstr>
      <vt:lpstr>PowerPoint Presentation</vt:lpstr>
      <vt:lpstr>PowerPoint Presentation</vt:lpstr>
      <vt:lpstr>PowerPoint Presentation</vt:lpstr>
      <vt:lpstr>PowerPoint Presentation</vt:lpstr>
      <vt:lpstr>Views on the West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US History The West</dc:title>
  <dc:creator>Paul Scruggs</dc:creator>
  <cp:lastModifiedBy>Paul Scruggs</cp:lastModifiedBy>
  <cp:revision>20</cp:revision>
  <dcterms:modified xsi:type="dcterms:W3CDTF">2020-03-27T00:34:17Z</dcterms:modified>
</cp:coreProperties>
</file>