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14" r:id="rId25"/>
    <p:sldId id="316" r:id="rId26"/>
    <p:sldId id="315" r:id="rId27"/>
    <p:sldId id="279" r:id="rId28"/>
    <p:sldId id="280" r:id="rId29"/>
    <p:sldId id="317" r:id="rId30"/>
    <p:sldId id="319" r:id="rId31"/>
    <p:sldId id="281" r:id="rId32"/>
    <p:sldId id="282" r:id="rId33"/>
    <p:sldId id="283" r:id="rId34"/>
    <p:sldId id="284" r:id="rId35"/>
    <p:sldId id="318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336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C4976-429E-4E04-994A-E4AB3AE8FC78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AEDCB-90EF-477E-A733-560EEDF31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99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89963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63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121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0064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257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155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4070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41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73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232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4251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632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267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1745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478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425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745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789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504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12F6190-A0FB-4E19-8729-66588AF989B4}" type="slidenum">
              <a:rPr lang="en-US" altLang="en-US">
                <a:latin typeface="Arial" panose="020B0604020202020204" pitchFamily="34" charset="0"/>
              </a:rPr>
              <a:pPr/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9518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6486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6263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1095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7469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46225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7241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1740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72875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34906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2621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0718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01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2622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169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2826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1462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6170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9631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6905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50095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6061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3307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9916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5520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8122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0756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55669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3116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21652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2453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3194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8295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2024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8285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6993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141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021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255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970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56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372035" y="233279"/>
            <a:ext cx="8399999" cy="3330600"/>
          </a:xfrm>
          <a:prstGeom prst="roundRect">
            <a:avLst>
              <a:gd name="adj" fmla="val 365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72035" y="3678300"/>
            <a:ext cx="8399999" cy="904800"/>
          </a:xfrm>
          <a:prstGeom prst="roundRect">
            <a:avLst>
              <a:gd name="adj" fmla="val 1524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473108"/>
            <a:ext cx="7772400" cy="284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896921"/>
            <a:ext cx="7772400" cy="46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000"/>
            </a:lvl2pPr>
            <a:lvl3pPr>
              <a:spcBef>
                <a:spcPts val="0"/>
              </a:spcBef>
              <a:buSzPct val="100000"/>
              <a:buNone/>
              <a:defRPr sz="3000"/>
            </a:lvl3pPr>
            <a:lvl4pPr>
              <a:spcBef>
                <a:spcPts val="0"/>
              </a:spcBef>
              <a:buSzPct val="100000"/>
              <a:buNone/>
              <a:defRPr sz="3000"/>
            </a:lvl4pPr>
            <a:lvl5pPr>
              <a:spcBef>
                <a:spcPts val="0"/>
              </a:spcBef>
              <a:buSzPct val="100000"/>
              <a:buNone/>
              <a:defRPr sz="3000"/>
            </a:lvl5pPr>
            <a:lvl6pPr>
              <a:spcBef>
                <a:spcPts val="0"/>
              </a:spcBef>
              <a:buSzPct val="100000"/>
              <a:buNone/>
              <a:defRPr sz="3000"/>
            </a:lvl6pPr>
            <a:lvl7pPr>
              <a:spcBef>
                <a:spcPts val="0"/>
              </a:spcBef>
              <a:buSzPct val="100000"/>
              <a:buNone/>
              <a:defRPr sz="3000"/>
            </a:lvl7pPr>
            <a:lvl8pPr>
              <a:spcBef>
                <a:spcPts val="0"/>
              </a:spcBef>
              <a:buSzPct val="100000"/>
              <a:buNone/>
              <a:defRPr sz="3000"/>
            </a:lvl8pPr>
            <a:lvl9pPr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372035" y="1163170"/>
            <a:ext cx="8399999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0800000" flipH="1">
            <a:off x="372035" y="59"/>
            <a:ext cx="8399999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372035" y="1163170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10800000" flipH="1">
            <a:off x="372035" y="59"/>
            <a:ext cx="8399999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4657164" y="1163170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372035" y="1163170"/>
            <a:ext cx="8399999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 rot="10800000" flipH="1">
            <a:off x="372035" y="59"/>
            <a:ext cx="8399999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72035" y="4276652"/>
            <a:ext cx="8399999" cy="64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72035" y="233279"/>
            <a:ext cx="8399999" cy="3868499"/>
          </a:xfrm>
          <a:prstGeom prst="roundRect">
            <a:avLst>
              <a:gd name="adj" fmla="val 2776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372035" y="235584"/>
            <a:ext cx="8399999" cy="4672199"/>
          </a:xfrm>
          <a:prstGeom prst="roundRect">
            <a:avLst>
              <a:gd name="adj" fmla="val 225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685800" y="473108"/>
            <a:ext cx="7772400" cy="284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AP US History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Imperialism Notes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685800" y="3896921"/>
            <a:ext cx="7772400" cy="46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Causes of Spanish-American War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Hearst &amp; Pulitzer- yellow journalism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De Lome Letter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Feb. 1898- USS Maine- war fever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0875" y="1370500"/>
            <a:ext cx="3029400" cy="166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1775" y="2736925"/>
            <a:ext cx="3104299" cy="223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8844" y="3220175"/>
            <a:ext cx="1360055" cy="17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009" y="169400"/>
            <a:ext cx="8353978" cy="480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700" b="0">
                <a:solidFill>
                  <a:srgbClr val="FE8637"/>
                </a:solidFill>
              </a:rPr>
              <a:t>¢</a:t>
            </a:r>
            <a:r>
              <a:rPr lang="en" sz="3000" b="0">
                <a:solidFill>
                  <a:srgbClr val="000000"/>
                </a:solidFill>
              </a:rPr>
              <a:t>McKinley’s war message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Four Reasons for US intervention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/>
              <a:t> “Put an end to the barbarities…” in Cuba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/>
              <a:t>Protect lives and property of US Citizens in Cuba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/>
              <a:t>End “the very serious injury to the commerce, trade, and business of our people”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/>
              <a:t>End “the constant menace to our peace” arising from disorder in Cuba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Teller Amendment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-Part of Congressional joint resolution authorizing war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-declared US had no intention of taking political control of Cuba and that once peace was restored Cubans would control own government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2800" y="102548"/>
            <a:ext cx="1738975" cy="2204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575F6D"/>
                </a:solidFill>
              </a:rPr>
              <a:t>Dewey’s May Day Victory at Manila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Feb. 25, 1898- Asst. Sec. of Navy T. Roosevelt ordered attack to begin on Spanish Philippines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Free Cuba?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Commodore George Dewey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Spanish fleet quickly destroyed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endParaRPr sz="210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8400" y="1750250"/>
            <a:ext cx="2488975" cy="32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1075" y="3442750"/>
            <a:ext cx="1880624" cy="166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Philippines (continued)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American troops captured Manila Aug. 1898</a:t>
            </a: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700">
                <a:solidFill>
                  <a:srgbClr val="E0752F"/>
                </a:solidFill>
              </a:rPr>
              <a:t>¢</a:t>
            </a:r>
            <a:r>
              <a:rPr lang="en" sz="1800">
                <a:solidFill>
                  <a:srgbClr val="000000"/>
                </a:solidFill>
              </a:rPr>
              <a:t>Emilio Aguinaldo</a:t>
            </a: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Interest in Hawaii - annexation ordered July 1898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475" y="1955975"/>
            <a:ext cx="1709825" cy="190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0300" y="1955973"/>
            <a:ext cx="2334025" cy="165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0">
                <a:solidFill>
                  <a:srgbClr val="575F6D"/>
                </a:solidFill>
              </a:rPr>
              <a:t>The Confused Invasion of Cuba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 dirty="0">
                <a:solidFill>
                  <a:srgbClr val="FE8637"/>
                </a:solidFill>
              </a:rPr>
              <a:t>¢</a:t>
            </a:r>
            <a:r>
              <a:rPr lang="en" sz="2400" dirty="0">
                <a:solidFill>
                  <a:srgbClr val="000000"/>
                </a:solidFill>
              </a:rPr>
              <a:t>Army ill-prepared for fighting- Gen. Shafter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 dirty="0">
                <a:solidFill>
                  <a:srgbClr val="FE8637"/>
                </a:solidFill>
              </a:rPr>
              <a:t>¢</a:t>
            </a:r>
            <a:r>
              <a:rPr lang="en" sz="2400" dirty="0">
                <a:solidFill>
                  <a:srgbClr val="000000"/>
                </a:solidFill>
              </a:rPr>
              <a:t>Rough Riders- volunteer regiment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 dirty="0">
                <a:solidFill>
                  <a:srgbClr val="FE8637"/>
                </a:solidFill>
              </a:rPr>
              <a:t></a:t>
            </a:r>
            <a:r>
              <a:rPr lang="en" sz="2100" dirty="0">
                <a:solidFill>
                  <a:srgbClr val="000000"/>
                </a:solidFill>
              </a:rPr>
              <a:t>Leonard Wood &amp; TR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 dirty="0">
                <a:solidFill>
                  <a:srgbClr val="FE8637"/>
                </a:solidFill>
              </a:rPr>
              <a:t>¢</a:t>
            </a:r>
            <a:r>
              <a:rPr lang="en" sz="2400" dirty="0">
                <a:solidFill>
                  <a:srgbClr val="000000"/>
                </a:solidFill>
              </a:rPr>
              <a:t>10</a:t>
            </a:r>
            <a:r>
              <a:rPr lang="en" sz="4000" baseline="30000" dirty="0">
                <a:solidFill>
                  <a:srgbClr val="000000"/>
                </a:solidFill>
              </a:rPr>
              <a:t>th</a:t>
            </a:r>
            <a:r>
              <a:rPr lang="en" sz="2400" dirty="0">
                <a:solidFill>
                  <a:srgbClr val="000000"/>
                </a:solidFill>
              </a:rPr>
              <a:t> &amp; 11</a:t>
            </a:r>
            <a:r>
              <a:rPr lang="en" sz="4000" baseline="30000" dirty="0">
                <a:solidFill>
                  <a:srgbClr val="000000"/>
                </a:solidFill>
              </a:rPr>
              <a:t>th</a:t>
            </a:r>
            <a:r>
              <a:rPr lang="en" sz="2400" dirty="0">
                <a:solidFill>
                  <a:srgbClr val="000000"/>
                </a:solidFill>
              </a:rPr>
              <a:t> cavalries- Af. Am. Regiments &amp; Col. John J. Pershing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7000" y="895350"/>
            <a:ext cx="2497999" cy="17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3000" y="3408275"/>
            <a:ext cx="2179800" cy="155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425" y="61287"/>
            <a:ext cx="6187121" cy="502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Charge up San Juan Hill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Spain &amp; armistice Aug. 12, 1898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Casualties far worse from disease &amp; unpreparedness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	-5,000 American deaths from malaria, typhoid, and dystentery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	-fewer than 500 American deaths in battle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Charge of the Rough Riders Up San Juan Hill by Frederic Remington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00" y="1057825"/>
            <a:ext cx="7257476" cy="391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Period 7 - 	1898-1945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Key Concept 7.3 - Global conflicts over resources, territories, and ideologies renewed debates over the nation’s values and its role in the world, while simultaneously propelling the United States into a dominant international military, political, cultural, and economic position.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575F6D"/>
                </a:solidFill>
              </a:rPr>
              <a:t>America’s Course (Curse) of Empire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Peace treaty- 1898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400">
                <a:solidFill>
                  <a:srgbClr val="FE8637"/>
                </a:solidFill>
              </a:rPr>
              <a:t></a:t>
            </a:r>
            <a:r>
              <a:rPr lang="en" sz="2400">
                <a:solidFill>
                  <a:srgbClr val="000000"/>
                </a:solidFill>
              </a:rPr>
              <a:t>Cuba freed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400">
                <a:solidFill>
                  <a:srgbClr val="FE8637"/>
                </a:solidFill>
              </a:rPr>
              <a:t></a:t>
            </a:r>
            <a:r>
              <a:rPr lang="en" sz="2400">
                <a:solidFill>
                  <a:srgbClr val="000000"/>
                </a:solidFill>
              </a:rPr>
              <a:t>US gained Puerto Rico &amp; Guam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400">
                <a:solidFill>
                  <a:srgbClr val="FE8637"/>
                </a:solidFill>
              </a:rPr>
              <a:t></a:t>
            </a:r>
            <a:r>
              <a:rPr lang="en" sz="2400">
                <a:solidFill>
                  <a:srgbClr val="000000"/>
                </a:solidFill>
              </a:rPr>
              <a:t>US gained Philippines for $20 mil.</a:t>
            </a: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1800">
                <a:solidFill>
                  <a:srgbClr val="E0752F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</a:rPr>
              <a:t>Became controversy over American imperialism</a:t>
            </a: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1800">
                <a:solidFill>
                  <a:srgbClr val="E0752F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</a:rPr>
              <a:t>Anti-Imperialist League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8125" y="1552125"/>
            <a:ext cx="3205900" cy="325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Filipino Insurrection - 1900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33350" y="11671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-Emilio Aguinaldo</a:t>
            </a: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-$400 mil. &amp; millions of lives</a:t>
            </a: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-William Howard Taft - appointed Governor-General by Pres. McKinley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5575" y="2647450"/>
            <a:ext cx="3602849" cy="240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0">
                <a:solidFill>
                  <a:srgbClr val="575F6D"/>
                </a:solidFill>
              </a:rPr>
              <a:t>Puerto Rico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Puerto Rico- Foraker Act of 1900- popular govt. &amp; eventual territorial status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Puerto Ricans gained citizenship in 1917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Insular (island) cases- people under the American flag not necessarily protected by Constitution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Cuba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US withdrew from Cuba 1902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Had written its Constitution In 1901 w/ Platt Amend.</a:t>
            </a: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1800">
                <a:solidFill>
                  <a:srgbClr val="E0752F"/>
                </a:solidFill>
              </a:rPr>
              <a:t>¢</a:t>
            </a:r>
            <a:r>
              <a:rPr lang="en" sz="1800">
                <a:solidFill>
                  <a:srgbClr val="000000"/>
                </a:solidFill>
              </a:rPr>
              <a:t>No treaties w/out US consent</a:t>
            </a: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1800">
                <a:solidFill>
                  <a:srgbClr val="E0752F"/>
                </a:solidFill>
              </a:rPr>
              <a:t>¢</a:t>
            </a:r>
            <a:r>
              <a:rPr lang="en" sz="1800">
                <a:solidFill>
                  <a:srgbClr val="000000"/>
                </a:solidFill>
              </a:rPr>
              <a:t>Not allowed to borrow w/out consent of US</a:t>
            </a: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1800">
                <a:solidFill>
                  <a:srgbClr val="E0752F"/>
                </a:solidFill>
              </a:rPr>
              <a:t>¢</a:t>
            </a:r>
            <a:r>
              <a:rPr lang="en" sz="1800">
                <a:solidFill>
                  <a:srgbClr val="000000"/>
                </a:solidFill>
              </a:rPr>
              <a:t>Promised to give US land for naval stations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90550"/>
            <a:ext cx="8610129" cy="437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8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06555"/>
            <a:ext cx="7150366" cy="481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12" y="0"/>
            <a:ext cx="81127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0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350" y="74300"/>
            <a:ext cx="6722250" cy="500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725" y="102862"/>
            <a:ext cx="8229600" cy="4937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civ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479"/>
            <a:ext cx="6858000" cy="435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2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Imperialism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</a:rPr>
              <a:t>expansion of territory into new lands- often overseas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	-</a:t>
            </a:r>
            <a:r>
              <a:rPr lang="en" sz="2100">
                <a:solidFill>
                  <a:srgbClr val="000000"/>
                </a:solidFill>
              </a:rPr>
              <a:t>New markets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	-</a:t>
            </a:r>
            <a:r>
              <a:rPr lang="en" sz="2100">
                <a:solidFill>
                  <a:srgbClr val="000000"/>
                </a:solidFill>
              </a:rPr>
              <a:t>Source of materials/resources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	-</a:t>
            </a:r>
            <a:r>
              <a:rPr lang="en" sz="2100">
                <a:solidFill>
                  <a:srgbClr val="000000"/>
                </a:solidFill>
              </a:rPr>
              <a:t>Missions/White Man’s Burden</a:t>
            </a:r>
          </a:p>
          <a:p>
            <a:pPr marL="457200" indent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100">
                <a:solidFill>
                  <a:srgbClr val="000000"/>
                </a:solidFill>
              </a:rPr>
              <a:t>-Militarism- navy- Alfred T. Mahan- Influence of Sea Power Upon History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2950" y="3437850"/>
            <a:ext cx="1253475" cy="14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694416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50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575F6D"/>
                </a:solidFill>
              </a:rPr>
              <a:t>New Horizons in 2 Hemispheres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War made US an emerging power &amp; promoted idea of imperialism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Helped heal the old Civil War wounds b/t North &amp; South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Not fully ready for colonial responsibilities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575F6D"/>
                </a:solidFill>
              </a:rPr>
              <a:t>“Little Brown Brothers” in the Philippines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US remained in Philippines Indefinitely- they thought they’d be freed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Filipino insurrection- 1899-1901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Emilio Aguinaldo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Cost nearly $400 mil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Nearly 5,000 Americans, 600,000 Filipions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W. H. Taft- Little Brown Brothers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575F6D"/>
                </a:solidFill>
              </a:rPr>
              <a:t>Open Door in China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China weakened by war w/ Japan- Europeans moved in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US concerned about free trade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Sec. of State John Hay &amp; the Open Door note- 1899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850" y="2823550"/>
            <a:ext cx="1651724" cy="226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0425" y="2823550"/>
            <a:ext cx="2411649" cy="213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7800" y="2823550"/>
            <a:ext cx="2683060" cy="213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Chinese Resistance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Chinese Boxer Rebellion of 1900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Kill the Foreign Devils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Multinational group of soldiers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China forced to pay for damages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100">
                <a:solidFill>
                  <a:srgbClr val="000000"/>
                </a:solidFill>
              </a:rPr>
              <a:t>	-overpaid - US made half-hearted gesture to repay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2nd Open Door Note- 1900- China not to be partitioned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5000" y="934350"/>
            <a:ext cx="3383700" cy="199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08081"/>
            <a:ext cx="3581399" cy="482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4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Imperialism or Bryanism in 1900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McKinley renominated 1900- T. Roosevelt VP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	-Why TR? - NY bosses wanted to shut him up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Bryan for Democrats Again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McKinley Won by large margin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00" y="79550"/>
            <a:ext cx="9028399" cy="4846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575F6D"/>
                </a:solidFill>
              </a:rPr>
              <a:t>“That damned cowboy is President!”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457200" y="12331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McKinley- killed Sept. 1901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	Leon Czolgosz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-Mark Hanna 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- “That damned cowboy…”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2525" y="1271425"/>
            <a:ext cx="2834099" cy="192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8475" y="3589625"/>
            <a:ext cx="1287925" cy="141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8475" y="1862010"/>
            <a:ext cx="1008925" cy="130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049" y="34737"/>
            <a:ext cx="4174373" cy="507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Extending the Monroe Doctrine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-Benjamin Harrison’s Sec of State James Blaine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-1889 Pan-American Conference met in DC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	-greater Western Hemisphere cooperation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3562350"/>
            <a:ext cx="1220474" cy="145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 - Brandisher of the Big Stick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TR sworn in at age 42- Youngest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Huge ego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People person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High energy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Athleltic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Educated &amp; intelligent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Believed in strong executive leadership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0">
                <a:solidFill>
                  <a:srgbClr val="575F6D"/>
                </a:solidFill>
              </a:rPr>
              <a:t>Building the Panama Canal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Possibility of canal- military &amp; trade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British agreed to US construction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	-Hay-Pauncefote Treaty - 1901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Canal Zone (continued)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1902- decided on Panama route- Colombia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US made $10 mil. Offer to buy Panama- rejected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Panamanians wanted away from Colombia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Rebelled 1903- US Navy blocked Colombia troops from stopping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endParaRPr sz="2100">
              <a:solidFill>
                <a:srgbClr val="000000"/>
              </a:solidFill>
            </a:endParaRP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100">
                <a:solidFill>
                  <a:srgbClr val="000000"/>
                </a:solidFill>
              </a:rPr>
              <a:t>(French company didn’t want to lose its investments)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01450"/>
            <a:ext cx="83820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-</a:t>
            </a:r>
            <a:r>
              <a:rPr lang="en" sz="2100">
                <a:solidFill>
                  <a:srgbClr val="000000"/>
                </a:solidFill>
              </a:rPr>
              <a:t>T. Roosevelt recognized Panama as a nation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	-</a:t>
            </a:r>
            <a:r>
              <a:rPr lang="en" sz="2400">
                <a:solidFill>
                  <a:srgbClr val="FE8637"/>
                </a:solidFill>
              </a:rPr>
              <a:t>Hay-Bunau-Varilla Treaty - 1903</a:t>
            </a:r>
          </a:p>
          <a:p>
            <a:pPr marL="914400" indent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400">
                <a:solidFill>
                  <a:srgbClr val="FE8637"/>
                </a:solidFill>
              </a:rPr>
              <a:t>-gave US rights over 51 mile long and 10 mile wide Canal Zone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-</a:t>
            </a:r>
            <a:r>
              <a:rPr lang="en" sz="2100">
                <a:solidFill>
                  <a:srgbClr val="000000"/>
                </a:solidFill>
              </a:rPr>
              <a:t>Made people believe US had planned the rebellion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Canal Construction 1904-1914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-deaths of hundreds of laborers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-two Army colonels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-George Washington Goethals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			-chief engineer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/>
              <a:t>-Dr. William Gorgas</a:t>
            </a:r>
          </a:p>
          <a:p>
            <a:pPr indent="457200">
              <a:spcBef>
                <a:spcPts val="0"/>
              </a:spcBef>
              <a:buNone/>
            </a:pPr>
            <a:r>
              <a:rPr lang="en"/>
              <a:t>			-helped eliminate yellow fever</a:t>
            </a:r>
          </a:p>
        </p:txBody>
      </p:sp>
      <p:pic>
        <p:nvPicPr>
          <p:cNvPr id="307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6225" y="817350"/>
            <a:ext cx="1331425" cy="191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3775" y="2790525"/>
            <a:ext cx="1390174" cy="228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" y="776000"/>
            <a:ext cx="3968025" cy="387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7250" y="1559780"/>
            <a:ext cx="3925775" cy="2627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TR’s Perversion of the Monroe Doctrine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Latin American nations in debt to European powers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US afraid those nations would fall under European control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1905- Roosevelt Corollary to Monroe Doctrine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000000"/>
                </a:solidFill>
              </a:rPr>
              <a:t>1905- Roosevelt Corollary to Monroe Doctrine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US would pay off existing debts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Latin Am. nations not allowed to take on new debt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”</a:t>
            </a:r>
            <a:r>
              <a:rPr lang="en" sz="2100">
                <a:solidFill>
                  <a:srgbClr val="000000"/>
                </a:solidFill>
              </a:rPr>
              <a:t>Bad neighbor policy”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5725" y="2286377"/>
            <a:ext cx="2397699" cy="263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750" y="141275"/>
            <a:ext cx="5941150" cy="486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3000" b="0">
                <a:solidFill>
                  <a:srgbClr val="FE8637"/>
                </a:solidFill>
              </a:rPr>
              <a:t>¢</a:t>
            </a:r>
            <a:r>
              <a:rPr lang="en" sz="3000" b="0">
                <a:solidFill>
                  <a:srgbClr val="000000"/>
                </a:solidFill>
              </a:rPr>
              <a:t>British/Venezuelan border crisis (1895-1896)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-</a:t>
            </a:r>
            <a:r>
              <a:rPr lang="en" sz="2400">
                <a:solidFill>
                  <a:srgbClr val="000000"/>
                </a:solidFill>
              </a:rPr>
              <a:t>Cleveland, Olney (Sec of State), and the Monroe Doctrine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</a:rPr>
              <a:t>Ended in better British/American relationship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1074" y="2460300"/>
            <a:ext cx="2164200" cy="250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0150" y="2508790"/>
            <a:ext cx="2770175" cy="2634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875" y="76200"/>
            <a:ext cx="74549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Roosevelt on the World Stage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Russo-Japanese War- 1904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TR asked to mediate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1905- treaty negotiated- neither side happy w/ agreement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US relations withered w/ both nations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1906- TR received Nobel Peace Prize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endParaRPr sz="210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7875" y="76200"/>
            <a:ext cx="5118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Japanese Laborers in CA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White CA’s feared Japanese immigrants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1906- San Francisco segregated its school system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Japanese took offense- war talk on both sides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TR &amp; the Gentleman’s Agreement- 1907-08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CA desegregated &amp; Tokyo promised to stop flow of immigrants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TR’s Great White Fleet- 1907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69" name="Shape 3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625" y="82525"/>
            <a:ext cx="7440199" cy="49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Taft’s “Dollar Diplomacy”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-mildly expansionist foreign policy depended more on investors’ dollars than battleships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-US investment in Chinese RR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-Nicaragua - US marines 1912-1933</a:t>
            </a:r>
          </a:p>
        </p:txBody>
      </p:sp>
      <p:pic>
        <p:nvPicPr>
          <p:cNvPr id="376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2975" y="2313949"/>
            <a:ext cx="1993825" cy="26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Lodge Corollary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-response to Japanese investors’ attempt to buy part of Mexico’s Baja Peninsula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 sz="2400"/>
              <a:t>-Senate passed a resolution in 1912 stating that non-European powers would be excluded from owning territory in Western Hemisphere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-Taft opposed, Japan/Latin American countries offended</a:t>
            </a:r>
          </a:p>
        </p:txBody>
      </p:sp>
      <p:pic>
        <p:nvPicPr>
          <p:cNvPr id="383" name="Shape 3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2625" y="1994150"/>
            <a:ext cx="11811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Wilson and Foreign Affairs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Woodrow Wilson and his Sec of State WJ Bryan disagreed with previous Republican policies</a:t>
            </a:r>
          </a:p>
        </p:txBody>
      </p:sp>
      <p:pic>
        <p:nvPicPr>
          <p:cNvPr id="390" name="Shape 3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9450" y="2334200"/>
            <a:ext cx="2044474" cy="24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WIlson’s Moral (“Missionary”) Diplomacy</a:t>
            </a:r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-Philippines - Jones Act of 1916 - Territorial status, bill of rights/male suffrage, eventual independence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-Puerto Rico - 1917 - US citizenship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Moral Diplomacy (continued)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-Panama Canal - 1914 - American exemption from tolls repealed - nationalists angered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Conciliation Treaties - Bryan - “cooling off” period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50" y="122650"/>
            <a:ext cx="7434775" cy="489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Moral? Diplomacy</a:t>
            </a:r>
          </a:p>
        </p:txBody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Troops sent into Haiti and Dominican Republic</a:t>
            </a:r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Wilson and Mexico</a:t>
            </a:r>
          </a:p>
        </p:txBody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-Wilson refused to recognize Huerta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-arms embargo to aid revolutionaries, blockaded Vera Cruz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-U.S. Sailors - Tampico incident - mediation by “ABC” powers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15" name="Shape 4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0300" y="412575"/>
            <a:ext cx="1812750" cy="2068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Pancho Villa </a:t>
            </a:r>
          </a:p>
        </p:txBody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-challenged Carranza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-raided across border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-chased by Pershing, Carranza protests</a:t>
            </a:r>
          </a:p>
        </p:txBody>
      </p:sp>
      <p:pic>
        <p:nvPicPr>
          <p:cNvPr id="422" name="Shape 4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950" y="453824"/>
            <a:ext cx="4234850" cy="28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Differing View on Imperialism</a:t>
            </a:r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Julius Pratt - irresponsible behavior of the yellow press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Howard Beale - US succumbed to international peer pressure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Richard Hofstadter - “psychic crisis of the 1890s” brought on by a decade of economic strain/rise of business/closing of frontier</a:t>
            </a: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Differing Views on Imperialism (continued)</a:t>
            </a:r>
          </a:p>
        </p:txBody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Williams/LaFeber - expansion abroad due to economic expansion at home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More recent historians - race/gender - TR and others spoke of Americans becoming too “feminine”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0" cap="small">
                <a:solidFill>
                  <a:srgbClr val="575F6D"/>
                </a:solidFill>
              </a:rPr>
              <a:t>Spurning the Hawaiian Pear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379750" y="487100"/>
            <a:ext cx="5655300" cy="32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-</a:t>
            </a:r>
            <a:r>
              <a:rPr lang="en" sz="2400"/>
              <a:t>Early 19</a:t>
            </a:r>
            <a:r>
              <a:rPr lang="en" sz="4000" baseline="30000"/>
              <a:t>th</a:t>
            </a:r>
            <a:r>
              <a:rPr lang="en" sz="2400"/>
              <a:t> century- way station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-</a:t>
            </a:r>
            <a:r>
              <a:rPr lang="en" sz="2400"/>
              <a:t>1820- missionaries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-</a:t>
            </a:r>
            <a:r>
              <a:rPr lang="en" sz="2400"/>
              <a:t>1840s- white sugar planters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6975" y="1813950"/>
            <a:ext cx="4347749" cy="304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1880s- treaty giving naval base rights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Queen Liliukalani blocked annexation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1890- McKinley Tariff &amp; sugar planters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1893- rebellion- annexation denied by 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Cleveland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2475" y="1254924"/>
            <a:ext cx="2805575" cy="360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0" cap="small">
                <a:solidFill>
                  <a:srgbClr val="575F6D"/>
                </a:solidFill>
              </a:rPr>
              <a:t>Cubans Rise in Revolt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1895- Cuban revolt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1896- Butcher Valeriano Weyler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2325" y="222925"/>
            <a:ext cx="3334475" cy="48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425" y="2323750"/>
            <a:ext cx="4336850" cy="260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bel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1300</Words>
  <Application>Microsoft Office PowerPoint</Application>
  <PresentationFormat>On-screen Show (16:9)</PresentationFormat>
  <Paragraphs>215</Paragraphs>
  <Slides>64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Arial</vt:lpstr>
      <vt:lpstr>label</vt:lpstr>
      <vt:lpstr>AP US History Imperialism Notes</vt:lpstr>
      <vt:lpstr>Period 7 -  1898-1945</vt:lpstr>
      <vt:lpstr>Imperialism</vt:lpstr>
      <vt:lpstr>Extending the Monroe Doctrine</vt:lpstr>
      <vt:lpstr>¢British/Venezuelan border crisis (1895-1896)</vt:lpstr>
      <vt:lpstr>PowerPoint Presentation</vt:lpstr>
      <vt:lpstr>Spurning the Hawaiian Pear</vt:lpstr>
      <vt:lpstr>PowerPoint Presentation</vt:lpstr>
      <vt:lpstr>Cubans Rise in Revolt</vt:lpstr>
      <vt:lpstr>Causes of Spanish-American War</vt:lpstr>
      <vt:lpstr>PowerPoint Presentation</vt:lpstr>
      <vt:lpstr>¢McKinley’s war message</vt:lpstr>
      <vt:lpstr>Teller Amendment</vt:lpstr>
      <vt:lpstr>Dewey’s May Day Victory at Manila</vt:lpstr>
      <vt:lpstr>Philippines (continued)</vt:lpstr>
      <vt:lpstr>The Confused Invasion of Cuba</vt:lpstr>
      <vt:lpstr>PowerPoint Presentation</vt:lpstr>
      <vt:lpstr>PowerPoint Presentation</vt:lpstr>
      <vt:lpstr>Charge of the Rough Riders Up San Juan Hill by Frederic Remington</vt:lpstr>
      <vt:lpstr>America’s Course (Curse) of Empire</vt:lpstr>
      <vt:lpstr>Filipino Insurrection - 1900</vt:lpstr>
      <vt:lpstr>Puerto Rico</vt:lpstr>
      <vt:lpstr>Cuba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Horizons in 2 Hemispheres</vt:lpstr>
      <vt:lpstr>“Little Brown Brothers” in the Philippines</vt:lpstr>
      <vt:lpstr>Open Door in China</vt:lpstr>
      <vt:lpstr>Chinese Resistance</vt:lpstr>
      <vt:lpstr>PowerPoint Presentation</vt:lpstr>
      <vt:lpstr>Imperialism or Bryanism in 1900</vt:lpstr>
      <vt:lpstr>PowerPoint Presentation</vt:lpstr>
      <vt:lpstr>“That damned cowboy is President!”</vt:lpstr>
      <vt:lpstr>PowerPoint Presentation</vt:lpstr>
      <vt:lpstr>TR - Brandisher of the Big Stick</vt:lpstr>
      <vt:lpstr>Building the Panama Canal</vt:lpstr>
      <vt:lpstr>Canal Zone (continued)</vt:lpstr>
      <vt:lpstr>PowerPoint Presentation</vt:lpstr>
      <vt:lpstr>PowerPoint Presentation</vt:lpstr>
      <vt:lpstr>Canal Construction 1904-1914</vt:lpstr>
      <vt:lpstr>PowerPoint Presentation</vt:lpstr>
      <vt:lpstr>TR’s Perversion of the Monroe Doctrine</vt:lpstr>
      <vt:lpstr>1905- Roosevelt Corollary to Monroe Doctrine</vt:lpstr>
      <vt:lpstr>PowerPoint Presentation</vt:lpstr>
      <vt:lpstr>PowerPoint Presentation</vt:lpstr>
      <vt:lpstr>Roosevelt on the World Stage</vt:lpstr>
      <vt:lpstr>PowerPoint Presentation</vt:lpstr>
      <vt:lpstr>Japanese Laborers in CA</vt:lpstr>
      <vt:lpstr>PowerPoint Presentation</vt:lpstr>
      <vt:lpstr>Taft’s “Dollar Diplomacy”</vt:lpstr>
      <vt:lpstr>Lodge Corollary</vt:lpstr>
      <vt:lpstr>Wilson and Foreign Affairs</vt:lpstr>
      <vt:lpstr>WIlson’s Moral (“Missionary”) Diplomacy</vt:lpstr>
      <vt:lpstr>Moral Diplomacy (continued)</vt:lpstr>
      <vt:lpstr>Moral? Diplomacy</vt:lpstr>
      <vt:lpstr>Wilson and Mexico</vt:lpstr>
      <vt:lpstr>Pancho Villa </vt:lpstr>
      <vt:lpstr>Differing View on Imperialism</vt:lpstr>
      <vt:lpstr>Differing Views on Imperialism (continued)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US History Imperialism Notes</dc:title>
  <dc:creator>Paul Scruggs</dc:creator>
  <cp:lastModifiedBy>Paul Scruggs</cp:lastModifiedBy>
  <cp:revision>6</cp:revision>
  <dcterms:modified xsi:type="dcterms:W3CDTF">2017-02-21T12:54:49Z</dcterms:modified>
</cp:coreProperties>
</file>