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4"/>
  </p:notesMasterIdLst>
  <p:sldIdLst>
    <p:sldId id="256" r:id="rId2"/>
    <p:sldId id="257" r:id="rId3"/>
    <p:sldId id="258" r:id="rId4"/>
    <p:sldId id="272" r:id="rId5"/>
    <p:sldId id="259" r:id="rId6"/>
    <p:sldId id="260" r:id="rId7"/>
    <p:sldId id="305" r:id="rId8"/>
    <p:sldId id="30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7" r:id="rId17"/>
    <p:sldId id="303" r:id="rId18"/>
    <p:sldId id="306" r:id="rId19"/>
    <p:sldId id="298" r:id="rId20"/>
    <p:sldId id="299" r:id="rId21"/>
    <p:sldId id="307" r:id="rId22"/>
    <p:sldId id="268" r:id="rId23"/>
    <p:sldId id="269" r:id="rId24"/>
    <p:sldId id="270" r:id="rId25"/>
    <p:sldId id="271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2" r:id="rId48"/>
    <p:sldId id="294" r:id="rId49"/>
    <p:sldId id="295" r:id="rId50"/>
    <p:sldId id="296" r:id="rId51"/>
    <p:sldId id="300" r:id="rId52"/>
    <p:sldId id="301" r:id="rId5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7181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961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078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974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973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807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55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81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735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856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635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19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403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737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015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471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267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248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138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204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981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71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47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149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4701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300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6870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573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652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659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208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297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498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04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1149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1917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8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6887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2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137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6188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62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78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75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49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0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76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72035" y="233279"/>
            <a:ext cx="8399999" cy="3330600"/>
          </a:xfrm>
          <a:prstGeom prst="roundRect">
            <a:avLst>
              <a:gd name="adj" fmla="val 365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372035" y="3678300"/>
            <a:ext cx="8399999" cy="904800"/>
          </a:xfrm>
          <a:prstGeom prst="roundRect">
            <a:avLst>
              <a:gd name="adj" fmla="val 1524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372035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4657164" y="1163170"/>
            <a:ext cx="4114800" cy="387780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372035" y="1163170"/>
            <a:ext cx="8399999" cy="3877800"/>
          </a:xfrm>
          <a:prstGeom prst="roundRect">
            <a:avLst>
              <a:gd name="adj" fmla="val 297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 rot="10800000" flipH="1">
            <a:off x="372035" y="59"/>
            <a:ext cx="8399999" cy="1049700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372035" y="233279"/>
            <a:ext cx="8399999" cy="3868499"/>
          </a:xfrm>
          <a:prstGeom prst="roundRect">
            <a:avLst>
              <a:gd name="adj" fmla="val 2776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72035" y="235584"/>
            <a:ext cx="8399999" cy="4672199"/>
          </a:xfrm>
          <a:prstGeom prst="roundRect">
            <a:avLst>
              <a:gd name="adj" fmla="val 225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6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607464" y="474987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473108"/>
            <a:ext cx="7772400" cy="284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Cold War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3896921"/>
            <a:ext cx="7772400" cy="4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 US History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Boom (continued)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Placed US as world leader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Living </a:t>
            </a:r>
            <a:r>
              <a:rPr lang="en" sz="2800">
                <a:solidFill>
                  <a:srgbClr val="000000"/>
                </a:solidFill>
              </a:rPr>
              <a:t>“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American dream</a:t>
            </a:r>
            <a:r>
              <a:rPr lang="en" sz="2800">
                <a:solidFill>
                  <a:srgbClr val="000000"/>
                </a:solidFill>
              </a:rPr>
              <a:t>”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Women in work 25% of workforce- traditional roles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199" y="2153475"/>
            <a:ext cx="3827600" cy="218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Roots of Postwar Prosperity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Military budgets of WWII &amp; Cold War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New technology for defense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-Cheap energy - 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Lots of oil from middle east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Huge increase in labor production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Technology &amp; education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Agribusiness- made up only 2% of workforce by 1990s- fed much of the world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Smiling Sunbelt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Large migrations post-1945-1970- many to south &amp; west (Sunbelt)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Better climates, lower taxes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Northeast &amp; midwest (rustbelt)</a:t>
            </a:r>
          </a:p>
          <a:p>
            <a:pPr marL="0" indent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Changes in political power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300" y="1410075"/>
            <a:ext cx="4856999" cy="30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Rush to the Suburbs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White flight after WWII- suburbs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Federal Housing Authority &amp; Veteran’s Affairs (risky loans &amp; high risk areas)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Tax write-offs for interest on home loan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875" y="1320950"/>
            <a:ext cx="4714300" cy="32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‘Burbs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-New highways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Levittown- Long Island NY- late 40s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Standardized plans &amp; construction</a:t>
            </a:r>
          </a:p>
          <a:p>
            <a:pPr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Minorities began filling urban areas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225" y="1741125"/>
            <a:ext cx="4406250" cy="26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Baby Boom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Huge increase in birthrate in 15 years following WWII- 50 million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By 1960 birthrate dropping off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By 1973 birthrate below point needed to maintain population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Currently- “graying of America”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Strain on US society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700" y="1237384"/>
            <a:ext cx="4418900" cy="3461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b="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Democratic Divisions in 1948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Republicans won Congressional control in 1946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Nominated Thomas Dewey of NY in 1948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n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Democrats renominated Truman- not favored by southerners b/c of his civil rights stand</a:t>
            </a:r>
          </a:p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Split &amp; created “Dixiecrats”- Strom Thurmond of SC</a:t>
            </a:r>
          </a:p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Former VP Henry Wallace created another Progressive party</a:t>
            </a:r>
          </a:p>
          <a:p>
            <a:pPr>
              <a:lnSpc>
                <a:spcPct val="115000"/>
              </a:lnSpc>
            </a:pPr>
            <a:r>
              <a:rPr lang="en" sz="20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 won w/ support of labor, blacks, &amp; farmers- nearly lost- “Dewey Defeats Truman”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97" y="139527"/>
            <a:ext cx="2134878" cy="273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670" y="1529245"/>
            <a:ext cx="2857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Thurmond – claimed not to be racist, but for States’ Rights, complete segregation	</a:t>
            </a:r>
          </a:p>
          <a:p>
            <a:r>
              <a:rPr lang="en-US" dirty="0"/>
              <a:t>	</a:t>
            </a:r>
            <a:r>
              <a:rPr lang="en-US" sz="2000" dirty="0" smtClean="0"/>
              <a:t>said Truman wanted to “convert America into a Hitler State”</a:t>
            </a:r>
          </a:p>
          <a:p>
            <a:r>
              <a:rPr lang="en-US" dirty="0" smtClean="0"/>
              <a:t>Wallace – expand welfare, international control of nukes</a:t>
            </a:r>
          </a:p>
          <a:p>
            <a:r>
              <a:rPr lang="en-US" dirty="0" smtClean="0"/>
              <a:t>Dewey – bland clichés, no stance on controversial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6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4225" y="177912"/>
            <a:ext cx="6349625" cy="47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Period 8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600" y="41250"/>
            <a:ext cx="5779224" cy="49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and Civil Rights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July ‘48 – Exec Order desegregating armed services</a:t>
            </a:r>
          </a:p>
          <a:p>
            <a:r>
              <a:rPr lang="en-US" dirty="0" smtClean="0"/>
              <a:t>Commission – </a:t>
            </a:r>
            <a:r>
              <a:rPr lang="en-US" i="1" dirty="0" smtClean="0"/>
              <a:t>To Secure These Rights</a:t>
            </a:r>
            <a:endParaRPr lang="en-US" dirty="0" smtClean="0"/>
          </a:p>
          <a:p>
            <a:r>
              <a:rPr lang="en-US" i="1" dirty="0"/>
              <a:t> </a:t>
            </a:r>
            <a:r>
              <a:rPr lang="en-US" i="1" dirty="0" smtClean="0"/>
              <a:t>	-</a:t>
            </a:r>
            <a:r>
              <a:rPr lang="en-US" dirty="0" smtClean="0"/>
              <a:t>”</a:t>
            </a:r>
            <a:r>
              <a:rPr lang="en-US" smtClean="0"/>
              <a:t>an American charter of human freedom”</a:t>
            </a:r>
            <a:endParaRPr lang="en-US" i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3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Tehran Conference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-1943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-FDR, Churchill, Stalin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-open  Western Front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-Soviets free reign in the East?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-FDR - self-determination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699" y="1256974"/>
            <a:ext cx="4373223" cy="32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Yalta - Bargain or Betrayal?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n</a:t>
            </a:r>
            <a:r>
              <a:rPr lang="en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Yalta Conference- Feb. 1945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Stalin, Churchill, FDR (near death)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700" y="1177232"/>
            <a:ext cx="4264574" cy="352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Yalta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Important agreements about postwar Europe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Occupied German zones (Berlin)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Poland, Bulgaria, Romania would be allowed to have free elections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Plans for United Nations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Stalin agreed to enter war against Japan after Germany’s defeat- favorable to FDR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Yalta (continued)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Stalin would gain control over some Japanese territory &amp; Manchuria- control in East Asia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3366"/>
                </a:solidFill>
              </a:rPr>
              <a:t>•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critics said FDR sold out Chinese rebel leader called Chiang Kaishek &amp; Poland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n</a:t>
            </a:r>
            <a:r>
              <a:rPr lang="en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Yalta set stage for conflict b/t US &amp; USSR after war (dropping of atomic bomb)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Potsdam - bomb secrets?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-Truman thought he had a secret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-Stalin had Fuchs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Stalin - no free elections?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343" y="1059349"/>
            <a:ext cx="4637309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 and USSR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Huge mistrust b/t east (Soviets) &amp; west (GB &amp; US)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Capitalism vs. communism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 hadn’t recognized USSR until 1933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 &amp; British balked on opening 2nd front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 &amp; British blocked Soviets out of bomb development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3" name="Shape 17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400" y="1750275"/>
            <a:ext cx="4575399" cy="250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solidFill>
                  <a:srgbClr val="9A0000"/>
                </a:solidFill>
              </a:rPr>
              <a:t>n</a:t>
            </a:r>
            <a:r>
              <a:rPr lang="en" sz="16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Stalin proclaimed that he would have “friendly borders”- eastern Europe &amp; Asia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Americans felt like Stalin wasn’t allowing for choice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Both nations wanted to “export” their own philosophies</a:t>
            </a:r>
          </a:p>
          <a:p>
            <a:pPr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Conflict over control of Europe &amp; Asia- Cold War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09750"/>
            <a:ext cx="5181600" cy="26563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Shaping the Postwar World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" sz="1800" baseline="30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UN Conference in April ‘45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Before end of war (FDR wanted to capitalize on war time cooperation)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Permanent 5-Member Security Council-US, USSR, GB, Fr, Ch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Assembly of countries (like a legislature)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Based on idea of cooperation- approved by Senate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Debate of atomic weapons- US vs. USSR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937" y="1489000"/>
            <a:ext cx="4174325" cy="33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Economic Anxieties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Crumbling relations w/ Soviets- beginning of Cold War era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Fear that war was only temporary fix for economy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Problem of Germany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Allies wished to rid world of Nazism</a:t>
            </a:r>
          </a:p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War crimes trials for leaders- Nuremburg, Germany</a:t>
            </a:r>
          </a:p>
          <a:p>
            <a:pPr marL="45720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3366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22 tried- 12 hanged, 7 sentenced to long prison terms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3366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Idea of “following orders”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749" y="1427749"/>
            <a:ext cx="4244703" cy="327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Divided Europe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German occupation zones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Eastern “satellite states”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Iron Curtain- Churchill, 1948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Berlin Occupation Zones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525" y="107950"/>
            <a:ext cx="4343400" cy="4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Cold War Congeals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USSR’s cooperation gone by 1946</a:t>
            </a:r>
          </a:p>
          <a:p>
            <a:pPr indent="457200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Iran- oil</a:t>
            </a:r>
          </a:p>
          <a:p>
            <a:pPr indent="45720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-Germany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950" y="1699125"/>
            <a:ext cx="4722499" cy="334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Truman and “Containment” - 1947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George F. Kennan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-”Long Telegram”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Russia was expansionist- contain Soviet power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“get tough with Russia”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800" y="959424"/>
            <a:ext cx="3195075" cy="4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Truman Doctrine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>
                <a:solidFill>
                  <a:srgbClr val="9A0000"/>
                </a:solidFill>
              </a:rPr>
              <a:t>1947 - $400 Million to safeguard Greece and Turkey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1400">
              <a:solidFill>
                <a:srgbClr val="9A0000"/>
              </a:solidFill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Protect anyone fighting against communism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Reinhold Niebuhr- Truman’s supporter in fight against communism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50" y="267337"/>
            <a:ext cx="3775300" cy="460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Ravaged post-war Europe- in danger of communist takeover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1947- Sec. Of State G. C. Marshall- Marshall Plan- $12.5 bill. To rebuild Europe</a:t>
            </a:r>
          </a:p>
          <a:p>
            <a:pPr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Approved by Cong. April 1948</a:t>
            </a:r>
          </a:p>
          <a:p>
            <a:pPr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Slowed growth of communism in western Europe</a:t>
            </a:r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850" y="364974"/>
            <a:ext cx="3857950" cy="441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75" y="996925"/>
            <a:ext cx="3632200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6650" y="996924"/>
            <a:ext cx="4154901" cy="33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Israel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 needed Middle Eastern oil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Arab oil producers warned about establishing nation of Israel (Palestine)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 threw support to proposed nation- born May 1948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089" y="1200149"/>
            <a:ext cx="3280026" cy="23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3279" y="3605575"/>
            <a:ext cx="1976870" cy="1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Berlin Airlift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-June 1948 -Soviets cut off all access to Berlin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-11 month supply airlift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-60 bombers sent to England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-after 11 months highways reopened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0475" y="505475"/>
            <a:ext cx="2412225" cy="22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750" y="3419050"/>
            <a:ext cx="1831100" cy="140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750" y="3527950"/>
            <a:ext cx="2171250" cy="12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America Begins to Rearm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 return to peacetime economy (Soviet threat)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1947- National Security Act- Created dept. of defense &amp; natl. Security Council &amp; CIA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Voice of America 1948- American broadcasts behind iron curtain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100">
                <a:solidFill>
                  <a:srgbClr val="9A0000"/>
                </a:solidFill>
              </a:rPr>
              <a:t>-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Draft reinstated in 1948 (Selective Service System)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125" y="139525"/>
            <a:ext cx="2158699" cy="126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4050" y="1591250"/>
            <a:ext cx="85740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Man from Missouri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Baptism by fire for Harry Truman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Not college educated, hot tempered, cocky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Honest, authentic, unpretentious, moxie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buck stops here, if you can’t stand the heat get out of the kitchen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425" y="1200150"/>
            <a:ext cx="2803024" cy="35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1949- US joined North Atlantic Treaty Organization (NATO)- collective western European security against Soviet threat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Strengthen containment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Bring Germany back into European affairs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Showed US not abandoning wartime allies</a:t>
            </a:r>
          </a:p>
          <a:p>
            <a:pPr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*isolationists feared- dramatic change from isolationist policies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50" y="206400"/>
            <a:ext cx="8699025" cy="445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Rebuilding Japan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Gen. Douglas MacArthur- democratization of Japan</a:t>
            </a:r>
          </a:p>
          <a:p>
            <a:pPr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-Against wishes of USSR</a:t>
            </a:r>
          </a:p>
          <a:p>
            <a:pPr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-War crimes trials of high Japanese officials- 7 sent to death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900" y="2491975"/>
            <a:ext cx="2608525" cy="26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Japanese Cooperation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Understood cooperation Would end occupation sooner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MacArthur constitution</a:t>
            </a:r>
          </a:p>
          <a:p>
            <a:pPr indent="457200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Renounced militarism</a:t>
            </a:r>
          </a:p>
          <a:p>
            <a:pPr indent="457200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Female equality</a:t>
            </a:r>
          </a:p>
          <a:p>
            <a:pPr indent="457200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Western democracy (led to economic success)</a:t>
            </a:r>
          </a:p>
          <a:p>
            <a:pPr indent="457200"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Japan in 2nd half of 20th Century - Economic Miracle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Chinese Civil War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-US supported Chiang Kaishek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-Communist leader Mao Tse-tung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-1949- Comm. took over, Chiang fled to Formosa (Taiwan)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Became a partisan struggle in US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200" y="445825"/>
            <a:ext cx="1466674" cy="20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4200" y="2608899"/>
            <a:ext cx="1627275" cy="2154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5900" y="2699725"/>
            <a:ext cx="1807724" cy="120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Soviets explode bomb - 1949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 ordered development of H-bomb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•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 in 1952, Soviets in 1953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Beginning of atomic arms race b/t USSR &amp; US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Opposition to atomic weapons- destroy world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787" y="1520249"/>
            <a:ext cx="4642326" cy="275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Hunting Reds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5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Fear of communist Spies in US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1947- Truman created Loyalty Review Board- investigate supposed com. Groups &amp; federal </a:t>
            </a:r>
            <a:r>
              <a:rPr lang="en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employees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Exec Order 9835 – Loyalty-Security Program</a:t>
            </a:r>
            <a:endParaRPr lang="en"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400" dirty="0">
                <a:solidFill>
                  <a:srgbClr val="9A0000"/>
                </a:solidFill>
              </a:rPr>
              <a:t>n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Loyalty oaths- freedom of expression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936124"/>
            <a:ext cx="6134100" cy="217389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03" y="0"/>
            <a:ext cx="38417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45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Reds Have Landed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3366"/>
                </a:solidFill>
              </a:rPr>
              <a:t>-Whittaker Chambers - “Pumpkin Patch Papers”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-Alger Hiss-  convicted of perjury- beginning of communist witch hunts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50" y="996925"/>
            <a:ext cx="2611924" cy="17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800" y="2852825"/>
            <a:ext cx="2660374" cy="20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4050" y="2130050"/>
            <a:ext cx="888650" cy="10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HUAC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Committee on Un-American Affairs (HUAC- 1938)- Richard Nixon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900" y="2112950"/>
            <a:ext cx="2258575" cy="288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200" y="2112950"/>
            <a:ext cx="2125575" cy="27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700">
                <a:solidFill>
                  <a:srgbClr val="9A0000"/>
                </a:solidFill>
              </a:rPr>
              <a:t>-</a:t>
            </a:r>
            <a:r>
              <a:rPr lang="en"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hought GIs would become unemployed- GI Bill of Rights- school &amp; loans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-Employment Act of 1946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-22nd Amendment (Republican Congress reaction against FDR)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9A0000"/>
                </a:solidFill>
              </a:rPr>
              <a:t>-</a:t>
            </a:r>
            <a:r>
              <a:rPr lang="en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Strikes, inflation after war</a:t>
            </a:r>
          </a:p>
          <a:p>
            <a:pPr rtl="0">
              <a:lnSpc>
                <a:spcPct val="90000"/>
              </a:lnSpc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400" y="1081550"/>
            <a:ext cx="3345526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Red Hunting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5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All sorts of new ideas condemned by traditionals in govt. (seemed like communism)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5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1950 McCarran Internal Security Bill</a:t>
            </a:r>
          </a:p>
          <a:p>
            <a:pPr rtl="0">
              <a:lnSpc>
                <a:spcPct val="90000"/>
              </a:lnSpc>
              <a:spcBef>
                <a:spcPts val="500"/>
              </a:spcBef>
              <a:buNone/>
            </a:pPr>
            <a:r>
              <a:rPr lang="en" sz="1500">
                <a:solidFill>
                  <a:srgbClr val="9A0000"/>
                </a:solidFill>
              </a:rPr>
              <a:t>-</a:t>
            </a:r>
            <a:r>
              <a:rPr lang="en" sz="2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Julius &amp; Ethel Rosenberg- spies convicted in 1951- executed</a:t>
            </a: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346" name="Shape 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775" y="3159900"/>
            <a:ext cx="1901925" cy="168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 b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Truman’s new programs in 1949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700" dirty="0">
                <a:solidFill>
                  <a:srgbClr val="9A0000"/>
                </a:solidFill>
              </a:rPr>
              <a:t>-</a:t>
            </a:r>
            <a:r>
              <a:rPr lang="en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Point Four (foreign)- lend money &amp; aid to underdeveloped nations- keep from fighting them in the future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Cold War - Who Started It?	</a:t>
            </a:r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-Traditional view - US as defender of the “free world”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-Gar Alperovitz - Truman dropped bomb on Japan as a warning to Soviets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-John Gaddis - failure to reconcile divergent political objectives - credits Truman and Stalin for avoiding a nuclear war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Taft-Hartley Act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-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Taft-Hartley Act- 1947- </a:t>
            </a:r>
          </a:p>
          <a:p>
            <a:pPr marL="0" indent="45720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-outlawed closed shop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-allowed “right to work” states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-outlawed secondary boycotts</a:t>
            </a:r>
          </a:p>
          <a:p>
            <a:pPr marL="45720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-gave president power of an 80 day cooling off period</a:t>
            </a:r>
          </a:p>
          <a:p>
            <a:pPr marL="0" indent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-Passed over </a:t>
            </a:r>
            <a:r>
              <a:rPr lang="en" sz="18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Truman’s 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Veto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rgbClr val="9A0000"/>
                </a:solidFill>
              </a:rPr>
              <a:t>-</a:t>
            </a:r>
            <a:r>
              <a:rPr lang="en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Antiunion fears, esp. in south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475" y="1673850"/>
            <a:ext cx="3291249" cy="264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Fair Deal – </a:t>
            </a:r>
            <a:r>
              <a:rPr lang="en-US" sz="4800" dirty="0" smtClean="0"/>
              <a:t>“out – New Dealing the New Deal”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2800" dirty="0">
                <a:solidFill>
                  <a:srgbClr val="9A0000"/>
                </a:solidFill>
              </a:rPr>
              <a:t>-</a:t>
            </a:r>
            <a:r>
              <a:rPr lang="en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Fair Deal (domestic</a:t>
            </a:r>
            <a:r>
              <a:rPr lang="en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)-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" sz="3200" dirty="0">
                <a:solidFill>
                  <a:srgbClr val="003366"/>
                </a:solidFill>
              </a:rPr>
              <a:t>•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Better housing, full employment, higher minimum wage, better farm supports, new TVAs, extension of Social Security</a:t>
            </a:r>
          </a:p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en" sz="2000" dirty="0">
                <a:solidFill>
                  <a:srgbClr val="003366"/>
                </a:solidFill>
              </a:rPr>
              <a:t>•</a:t>
            </a:r>
            <a:r>
              <a:rPr lang="en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Most fell to republicans &amp; southern dems.- did raise min. wage, created Housing Act, extended SS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53" y="996927"/>
            <a:ext cx="3771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2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Postwar Economic Boom, 1950-1970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2400">
                <a:solidFill>
                  <a:srgbClr val="9A0000"/>
                </a:solidFill>
              </a:rPr>
              <a:t>n</a:t>
            </a:r>
            <a:r>
              <a:rPr lang="en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Sustained economic growth for 2 decades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Income doubled then again</a:t>
            </a:r>
          </a:p>
          <a:p>
            <a:pPr rtl="0">
              <a:lnSpc>
                <a:spcPct val="90000"/>
              </a:lnSpc>
              <a:spcBef>
                <a:spcPts val="700"/>
              </a:spcBef>
              <a:buNone/>
            </a:pPr>
            <a:r>
              <a:rPr lang="en" sz="2000">
                <a:solidFill>
                  <a:srgbClr val="9A0000"/>
                </a:solidFill>
              </a:rPr>
              <a:t>n</a:t>
            </a:r>
            <a:r>
              <a:rPr lang="en" sz="2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Paved the way for many changes- Civil Rights Movement, Medicare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bel">
  <a:themeElements>
    <a:clrScheme name="Custom 352">
      <a:dk1>
        <a:srgbClr val="333333"/>
      </a:dk1>
      <a:lt1>
        <a:srgbClr val="FFFFFF"/>
      </a:lt1>
      <a:dk2>
        <a:srgbClr val="800000"/>
      </a:dk2>
      <a:lt2>
        <a:srgbClr val="CCCCCC"/>
      </a:lt2>
      <a:accent1>
        <a:srgbClr val="0E427E"/>
      </a:accent1>
      <a:accent2>
        <a:srgbClr val="C5AF48"/>
      </a:accent2>
      <a:accent3>
        <a:srgbClr val="327C56"/>
      </a:accent3>
      <a:accent4>
        <a:srgbClr val="387B7D"/>
      </a:accent4>
      <a:accent5>
        <a:srgbClr val="BA7436"/>
      </a:accent5>
      <a:accent6>
        <a:srgbClr val="804000"/>
      </a:accent6>
      <a:hlink>
        <a:srgbClr val="1D6B8D"/>
      </a:hlink>
      <a:folHlink>
        <a:srgbClr val="103B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1502</Words>
  <Application>Microsoft Office PowerPoint</Application>
  <PresentationFormat>On-screen Show (16:9)</PresentationFormat>
  <Paragraphs>213</Paragraphs>
  <Slides>52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Verdana</vt:lpstr>
      <vt:lpstr>label</vt:lpstr>
      <vt:lpstr>The Cold War</vt:lpstr>
      <vt:lpstr>Period 8</vt:lpstr>
      <vt:lpstr>Postwar Economic Anxieties</vt:lpstr>
      <vt:lpstr>The Man from Missouri</vt:lpstr>
      <vt:lpstr>Postwar Economy</vt:lpstr>
      <vt:lpstr>Taft-Hartley Act</vt:lpstr>
      <vt:lpstr>The Fair Deal – “out – New Dealing the New Deal”</vt:lpstr>
      <vt:lpstr>-Fair Deal (domestic)-</vt:lpstr>
      <vt:lpstr>Postwar Economic Boom, 1950-1970</vt:lpstr>
      <vt:lpstr>Postwar Boom (continued)</vt:lpstr>
      <vt:lpstr>Roots of Postwar Prosperity</vt:lpstr>
      <vt:lpstr>The Smiling Sunbelt</vt:lpstr>
      <vt:lpstr>Rush to the Suburbs</vt:lpstr>
      <vt:lpstr>The ‘Burbs</vt:lpstr>
      <vt:lpstr>Postwar Baby Boom</vt:lpstr>
      <vt:lpstr>Democratic Divisions in 1948</vt:lpstr>
      <vt:lpstr>PowerPoint Presentation</vt:lpstr>
      <vt:lpstr>PowerPoint Presentation</vt:lpstr>
      <vt:lpstr>PowerPoint Presentation</vt:lpstr>
      <vt:lpstr>PowerPoint Presentation</vt:lpstr>
      <vt:lpstr>Truman and Civil Rights</vt:lpstr>
      <vt:lpstr>Tehran Conference</vt:lpstr>
      <vt:lpstr>Yalta - Bargain or Betrayal?</vt:lpstr>
      <vt:lpstr>Yalta</vt:lpstr>
      <vt:lpstr>Yalta (continued)</vt:lpstr>
      <vt:lpstr>Potsdam - bomb secrets?</vt:lpstr>
      <vt:lpstr>US and USSR</vt:lpstr>
      <vt:lpstr>PowerPoint Presentation</vt:lpstr>
      <vt:lpstr>Shaping the Postwar World</vt:lpstr>
      <vt:lpstr>The Problem of Germany</vt:lpstr>
      <vt:lpstr>Divided Europe</vt:lpstr>
      <vt:lpstr>The Cold War Congeals</vt:lpstr>
      <vt:lpstr>Truman and “Containment” - 1947</vt:lpstr>
      <vt:lpstr>Truman Doctrine</vt:lpstr>
      <vt:lpstr>PowerPoint Presentation</vt:lpstr>
      <vt:lpstr>PowerPoint Presentation</vt:lpstr>
      <vt:lpstr>Israel</vt:lpstr>
      <vt:lpstr>Berlin Airlift</vt:lpstr>
      <vt:lpstr>America Begins to Rearm</vt:lpstr>
      <vt:lpstr>PowerPoint Presentation</vt:lpstr>
      <vt:lpstr>PowerPoint Presentation</vt:lpstr>
      <vt:lpstr>Rebuilding Japan</vt:lpstr>
      <vt:lpstr>Japanese Cooperation</vt:lpstr>
      <vt:lpstr>Chinese Civil War</vt:lpstr>
      <vt:lpstr>Soviets explode bomb - 1949</vt:lpstr>
      <vt:lpstr>Hunting Reds</vt:lpstr>
      <vt:lpstr>PowerPoint Presentation</vt:lpstr>
      <vt:lpstr>The Reds Have Landed</vt:lpstr>
      <vt:lpstr>HUAC</vt:lpstr>
      <vt:lpstr>More Red Hunting</vt:lpstr>
      <vt:lpstr>Truman’s new programs in 1949</vt:lpstr>
      <vt:lpstr>Cold War - Who Started It?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</dc:title>
  <dc:creator>Paul Scruggs</dc:creator>
  <cp:lastModifiedBy>Paul Scruggs</cp:lastModifiedBy>
  <cp:revision>9</cp:revision>
  <dcterms:modified xsi:type="dcterms:W3CDTF">2017-04-06T14:17:48Z</dcterms:modified>
</cp:coreProperties>
</file>