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326" r:id="rId7"/>
    <p:sldId id="261" r:id="rId8"/>
    <p:sldId id="262" r:id="rId9"/>
    <p:sldId id="263" r:id="rId10"/>
    <p:sldId id="264" r:id="rId11"/>
    <p:sldId id="32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25" r:id="rId21"/>
    <p:sldId id="273" r:id="rId22"/>
    <p:sldId id="274" r:id="rId23"/>
    <p:sldId id="275" r:id="rId24"/>
    <p:sldId id="276" r:id="rId25"/>
    <p:sldId id="277" r:id="rId26"/>
    <p:sldId id="278" r:id="rId27"/>
    <p:sldId id="328" r:id="rId28"/>
    <p:sldId id="329" r:id="rId29"/>
    <p:sldId id="330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31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9" r:id="rId69"/>
    <p:sldId id="320" r:id="rId70"/>
    <p:sldId id="321" r:id="rId71"/>
    <p:sldId id="322" r:id="rId72"/>
    <p:sldId id="323" r:id="rId7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8937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58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53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76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51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96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6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3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935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059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62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7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7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636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511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394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829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4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660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6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34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054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867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63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174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482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758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004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364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82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630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93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633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68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204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7555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8375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082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237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182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4403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4234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38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668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245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1042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3094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114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0927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7504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0261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7542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2293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50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612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8756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5384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7005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447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1753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11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4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24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80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C42C-C3D4-43FA-B523-1022B4736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4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images.google.com/imgres?imgurl=http://history.grand-forks.k12.nd.us/ndhistory/LessonImages/Sources/Pictures/assembly%20line.jpg&amp;imgrefurl=http://history.grand-forks.k12.nd.us/ndhistory/SourceInfo.aspx?Source%3DPictures%26LessonID%3D0%26selection%3D12&amp;h=412&amp;w=512&amp;sz=87&amp;tbnid=u-BVHOiu0iIJ:&amp;tbnh=103&amp;tbnw=128&amp;hl=en&amp;start=1&amp;prev=/images?q%3Dassembly%2Bline%26svnum%3D10%26hl%3Den%26lr%3D" TargetMode="External"/><Relationship Id="rId7" Type="http://schemas.openxmlformats.org/officeDocument/2006/relationships/hyperlink" Target="http://images.google.com/imgres?imgurl=http://www.tucows.com/pimg/themes/wallpaper/cash-1024x768.jpg&amp;imgrefurl=http://www.tucows.com/preview/167898&amp;h=768&amp;w=1024&amp;sz=134&amp;tbnid=eD0GW6j3QcsJ:&amp;tbnh=112&amp;tbnw=150&amp;hl=en&amp;start=1&amp;prev=/images?q%3Dcash%26svnum%3D10%26hl%3Den%26lr%3D" TargetMode="External"/><Relationship Id="rId2" Type="http://schemas.openxmlformats.org/officeDocument/2006/relationships/hyperlink" Target="http://images.google.com/imgres?imgurl=http://bournemouthymca.org.uk/photos/YMCA%20pics%20030.jpg&amp;imgrefurl=http://bournemouthymca.org.uk/aimsandpurposes.htm&amp;h=450&amp;w=600&amp;sz=273&amp;tbnid=x1bCkHQohdYJ:&amp;tbnh=99&amp;tbnw=133&amp;hl=en&amp;start=11&amp;prev=/images?q%3Dymca%26svnum%3D10%26hl%3Den%26lr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om/imgres?imgurl=http://www.osha.gov/SLTC/teenworkers/images/alcohol.jpg&amp;imgrefurl=http://www.osha.gov/SLTC/teenworkers/hazards_alcohol.html&amp;h=180&amp;w=158&amp;sz=29&amp;tbnid=srwazAQFQWAJ:&amp;tbnh=96&amp;tbnw=84&amp;hl=en&amp;start=2&amp;prev=/images?q%3Dalcohol%26svnum%3D10%26hl%3Den%26lr%3D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Progressivism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American History 2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Gospel Movement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mostly females - Jane Addams, Florence Kelley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00" y="2045400"/>
            <a:ext cx="4789550" cy="30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16" y="205976"/>
            <a:ext cx="3647364" cy="48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Muckrakers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						S.S. McClure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400" y="1287475"/>
            <a:ext cx="2534949" cy="36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200" y="1321475"/>
            <a:ext cx="2487574" cy="3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0212" y="2279100"/>
            <a:ext cx="1634124" cy="24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-Lincoln Steffens (The Shame of the Cities)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350" y="2554050"/>
            <a:ext cx="1687849" cy="25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5474" y="2554050"/>
            <a:ext cx="1844320" cy="25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736467" y="1505283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Ida Tarbell (History of Standard Oil)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Ray Stannard Baker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William Allen White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600" y="2160725"/>
            <a:ext cx="2007150" cy="276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150" y="2160725"/>
            <a:ext cx="2049618" cy="27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Frank Norris - </a:t>
            </a:r>
            <a:r>
              <a:rPr lang="en" i="1"/>
              <a:t>The Octopus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00" y="2081150"/>
            <a:ext cx="3025674" cy="2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75" y="591600"/>
            <a:ext cx="2815524" cy="42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 Spargo’s </a:t>
            </a:r>
            <a:r>
              <a:rPr lang="en" i="1"/>
              <a:t>The Bitter Cry of the Children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875" y="2500800"/>
            <a:ext cx="1554325" cy="249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350" y="1388787"/>
            <a:ext cx="4751999" cy="36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Dr. Harvey Wiley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“Poison Squad”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150" y="1283150"/>
            <a:ext cx="321749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Regain Political Power for People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-Initiative, Referendum, and Recall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-Stop graft, make campaign finance reform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-Secret (Australian) ballot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-Direct Election of US Senators (17th Amendment)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-Female Suffrage (19th Amendment)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Progressive Cities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Efficiency and Reform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-Galveston, TX - expert commissions, 1901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-City-Manager System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-Slumlords, Juvenile Delinquent, Prostitution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“Golden Rule” Jones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Toledo, Ohio</a:t>
            </a:r>
          </a:p>
          <a:p>
            <a:r>
              <a:rPr lang="en-US" dirty="0"/>
              <a:t>	</a:t>
            </a:r>
            <a:r>
              <a:rPr lang="en-US" dirty="0" smtClean="0"/>
              <a:t>Self-Made Millionaire</a:t>
            </a:r>
          </a:p>
          <a:p>
            <a:r>
              <a:rPr lang="en-US" dirty="0"/>
              <a:t>	</a:t>
            </a:r>
            <a:r>
              <a:rPr lang="en-US" dirty="0" smtClean="0"/>
              <a:t>paid vacations </a:t>
            </a:r>
            <a:r>
              <a:rPr lang="en-US" smtClean="0"/>
              <a:t>for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Progressive States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-Wisconsin - Gov Robert LaFollette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-OR, CA, NY (Charles E. Hughes)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-NC - CB Aycock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16" y="1389550"/>
            <a:ext cx="2105309" cy="28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325" y="3210250"/>
            <a:ext cx="1293850" cy="18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Lochner v. New York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-1905 case challenging a NY law limiting a baker’s hours to 10 each day and 60 per week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-SC rejected law by a 5-4 vote (14th Amendment)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-”Lochner” Era - SC began a series of invalidating state working regulation laws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000" y="1350512"/>
            <a:ext cx="2901799" cy="36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Muller v. Oregon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1908 Supreme Court Case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-were women and men equal?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“woman’s physical structure...place her at a disadvantage”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Triangle Shirtwaist Fire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68" y="1732712"/>
            <a:ext cx="4445506" cy="29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875" y="1653873"/>
            <a:ext cx="4016575" cy="29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Extended to National Level Under 3 Presidents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Theodore Roosevelt (1901-1909)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 Howard Taft (1909-1913)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Woodrow Wilson (1913-1921)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750" y="1460500"/>
            <a:ext cx="964524" cy="12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299" y="2737000"/>
            <a:ext cx="880086" cy="11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350" y="3878505"/>
            <a:ext cx="964525" cy="117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Roosevelt’s Bio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into wealthy New York family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●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1858-1919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Sickly boy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●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Asthma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Skinny/Weak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●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convinces him to build his body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Uncommon energy</a:t>
            </a:r>
          </a:p>
          <a:p>
            <a:pPr>
              <a:spcBef>
                <a:spcPts val="0"/>
              </a:spcBef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25" y="396775"/>
            <a:ext cx="2689674" cy="43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977"/>
            <a:ext cx="3178637" cy="436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51" y="205977"/>
            <a:ext cx="4592649" cy="45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068"/>
            <a:ext cx="3321859" cy="431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34" y="537947"/>
            <a:ext cx="3244625" cy="45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059"/>
            <a:ext cx="3726180" cy="4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 movement of the late 1800</a:t>
            </a:r>
            <a:r>
              <a:rPr lang="en" sz="1800">
                <a:solidFill>
                  <a:schemeClr val="dk1"/>
                </a:solidFill>
              </a:rPr>
              <a:t>’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and early 1900</a:t>
            </a:r>
            <a:r>
              <a:rPr lang="en" sz="1800">
                <a:solidFill>
                  <a:schemeClr val="dk1"/>
                </a:solidFill>
              </a:rPr>
              <a:t>’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●Believed efficient government could protect public interest and restore order to society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●Government is an agency of human welfare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departure from Jeffersonian America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●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had become to complex and the federal gov’t had to get more involved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Tragedy in Roosevelt’s Life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-February 14th, 1884 - Wife Alice died of kidney disease;  mother died of typhoid fever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		</a:t>
            </a:r>
            <a:r>
              <a:rPr lang="en" sz="1600" dirty="0"/>
              <a:t>-had been serving as NY assemblyman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				-left for Badlands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/>
              <a:t>-father “Thee” had died of stomach cancer in 1878 at 46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400" y="1535725"/>
            <a:ext cx="4550491" cy="34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*also Head of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Civil Service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Commission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300" y="2454825"/>
            <a:ext cx="5188150" cy="25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050" y="71225"/>
            <a:ext cx="520065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00" y="166225"/>
            <a:ext cx="7209450" cy="481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375" y="76200"/>
            <a:ext cx="518160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 can either run the country or I can attend to Alice, but I cannot possibly do both."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228094"/>
            <a:ext cx="3686175" cy="391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12" y="34062"/>
            <a:ext cx="2162175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0238" y="117553"/>
            <a:ext cx="1898864" cy="4137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as President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950" y="1378362"/>
            <a:ext cx="5328924" cy="36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62" y="481350"/>
            <a:ext cx="8895874" cy="418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and the Coal Strike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Anthracite Coal Strike 1902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600">
                <a:solidFill>
                  <a:schemeClr val="dk1"/>
                </a:solidFill>
              </a:rPr>
              <a:t>TR threatened to seize mines and operate them with federal troops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TR rationalized that the public at large was at jeopardy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600">
                <a:solidFill>
                  <a:schemeClr val="dk1"/>
                </a:solidFill>
              </a:rPr>
              <a:t>Owners consented to arbitration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</a:rPr>
              <a:t>Department of Commerce and Labor created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150" y="76200"/>
            <a:ext cx="47116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and Mine Workers, 1902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737" y="1329237"/>
            <a:ext cx="5591737" cy="37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FFFFFF"/>
                </a:solidFill>
              </a:rPr>
              <a:t>Causes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with reforms at the local state level in 1880s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-Socialist immigrants from Europe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-Economic and Social Injustice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-Muckrakers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0">
                <a:solidFill>
                  <a:srgbClr val="FFFFFF"/>
                </a:solidFill>
              </a:rPr>
              <a:t>TR Limits the Power of the Corporations/Trusts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●Elkins Act of 1903: did not allow railroads to give “deals” to certain businesses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●Hepburn Act of 1906: did not allow “free passes” to be given for railroads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*******TR does make a distinction between “Good Trusts and Bad Trusts”*******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300" y="205975"/>
            <a:ext cx="611505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62" y="185050"/>
            <a:ext cx="7420467" cy="47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850" y="205975"/>
            <a:ext cx="5599449" cy="48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350" y="98587"/>
            <a:ext cx="4317099" cy="49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 the Trustbuster?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●</a:t>
            </a:r>
            <a:r>
              <a:rPr lang="en" sz="2600">
                <a:solidFill>
                  <a:schemeClr val="dk1"/>
                </a:solidFill>
              </a:rPr>
              <a:t>Roosevelt seen as a trustbuster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Reputation exaggerated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●</a:t>
            </a:r>
            <a:r>
              <a:rPr lang="en" sz="1900">
                <a:solidFill>
                  <a:schemeClr val="dk1"/>
                </a:solidFill>
              </a:rPr>
              <a:t>Actions more symbolic to prove power of government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TR did not consider trust-busting as sound economic policy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Believed in regulating not fragmenting trusts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In reality, trusts healthier at end of TR than anytime before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●</a:t>
            </a:r>
            <a:r>
              <a:rPr lang="en" sz="2200">
                <a:solidFill>
                  <a:schemeClr val="dk1"/>
                </a:solidFill>
              </a:rPr>
              <a:t>Taft busted more trusts than TR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TR believed in good trusts and bad trusts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Unlikely Bedfellows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 and JP Morgan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US Steel merger with Tennessee Coal and Iron  Company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825" y="1383400"/>
            <a:ext cx="2245149" cy="33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ICC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-weak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-Elkins Act of 1903 (rebates)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-Hepburn Act of 1906 (free passes)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-ICC Strengthened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Consumer Protection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-Upton Sinclair’s </a:t>
            </a:r>
            <a:r>
              <a:rPr lang="en" i="1"/>
              <a:t>The Jungle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-showcase workers’ lives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-TR pushed for Meat Inspection Act and Pure Food &amp; Drug Act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900" y="1294750"/>
            <a:ext cx="1064649" cy="14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000" y="877950"/>
            <a:ext cx="1769699" cy="27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5650" y="2922575"/>
            <a:ext cx="2591350" cy="20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6762" y="3641450"/>
            <a:ext cx="850177" cy="14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TR’s Conservation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-Believed in responsible use of resources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-Gifford Pinchot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-Management Projects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150" y="1259274"/>
            <a:ext cx="2735051" cy="357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Progressive Goals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power of Trusts/Monopolies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work and living conditions for “working” America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consumers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 movement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150" y="101212"/>
            <a:ext cx="6588101" cy="49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Brownsville Incident (1906)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-Soldiers transferred in from Nebraska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-caused racial tensions in town - (sidewalks, rape accusations, assaults)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-White bartender shot by black soldiers? - soldiers wouldn’t give up the names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150" y="1504037"/>
            <a:ext cx="4236474" cy="33782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b="0">
                <a:solidFill>
                  <a:srgbClr val="F3F3F3"/>
                </a:solidFill>
              </a:rPr>
              <a:t>Racism from TR’s administration?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-entire unit dishonorably discharged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-Taft urged Roosevelt to reconsider (had been traveling in the west)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-When Taft returned, TR was in Panama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-soldiers eventually allowed to apply for individual reinstatement</a:t>
            </a:r>
          </a:p>
          <a:p>
            <a:pPr>
              <a:spcBef>
                <a:spcPts val="0"/>
              </a:spcBef>
              <a:buNone/>
            </a:pPr>
            <a:r>
              <a:rPr lang="en" sz="2400" dirty="0"/>
              <a:t>-six decades later Army cleared records of all 167 men - only </a:t>
            </a:r>
            <a:r>
              <a:rPr lang="en" sz="2400" dirty="0" smtClean="0"/>
              <a:t>documented </a:t>
            </a:r>
            <a:r>
              <a:rPr lang="en" sz="2400" dirty="0"/>
              <a:t>mass punishment in Army history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250" y="76200"/>
            <a:ext cx="40386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TR and the Black Community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-TR had invited Booker T. Washington to White House and had fought for high-level black appointees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-Betrayal?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-went ”from Moses to Judas”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Peace Prize 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Helped end Russo-Japanese War</a:t>
            </a:r>
          </a:p>
          <a:p>
            <a:r>
              <a:rPr lang="en-US" dirty="0" smtClean="0"/>
              <a:t>Treaty of Portsmouth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982034"/>
            <a:ext cx="2773680" cy="29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8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Roosevelt Panic of 1907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-Won election of 1904 - announced he wouldn’t run again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-Panic of 1907 blamed on his trust policies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400" y="1461900"/>
            <a:ext cx="4492249" cy="32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The Rough Rider Thunders Out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-William Howard Taft - hand-picked successor to carry out policies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-TR’s Secretary of War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-Former Governor-General of</a:t>
            </a:r>
          </a:p>
          <a:p>
            <a:pPr marL="457200" indent="457200" rtl="0">
              <a:spcBef>
                <a:spcPts val="0"/>
              </a:spcBef>
              <a:buNone/>
            </a:pPr>
            <a:r>
              <a:rPr lang="en"/>
              <a:t> Philippines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-From Ohio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-”Sat on the Lid” for Roosevelt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575" y="2190500"/>
            <a:ext cx="2214424" cy="28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450" y="55025"/>
            <a:ext cx="7151399" cy="476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1908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-Democrats - WJ Bryan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-Socialists - Eugene Debs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Taft won w/ TR’s support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25" y="1347475"/>
            <a:ext cx="5059931" cy="34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 Goals of Progressivism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Protect Social Welfare</a:t>
            </a:r>
            <a:r>
              <a:rPr lang="en-US" altLang="en-US">
                <a:solidFill>
                  <a:srgbClr val="000000"/>
                </a:solidFill>
                <a:hlinkClick r:id="rId2"/>
              </a:rPr>
              <a:t> </a:t>
            </a:r>
            <a:endParaRPr lang="en-US" altLang="en-US"/>
          </a:p>
          <a:p>
            <a:r>
              <a:rPr lang="en-US" altLang="en-US"/>
              <a:t>Promote Moral Improvement</a:t>
            </a:r>
          </a:p>
          <a:p>
            <a:r>
              <a:rPr lang="en-US" altLang="en-US"/>
              <a:t>Create Economic Reform</a:t>
            </a:r>
            <a:r>
              <a:rPr lang="en-US" altLang="en-US">
                <a:solidFill>
                  <a:srgbClr val="000000"/>
                </a:solidFill>
                <a:hlinkClick r:id="rId3"/>
              </a:rPr>
              <a:t> </a:t>
            </a:r>
            <a:endParaRPr lang="en-US" altLang="en-US"/>
          </a:p>
          <a:p>
            <a:r>
              <a:rPr lang="en-US" altLang="en-US"/>
              <a:t>Foster Efficiency</a:t>
            </a:r>
          </a:p>
        </p:txBody>
      </p:sp>
      <p:pic>
        <p:nvPicPr>
          <p:cNvPr id="1029" name="Picture 5" descr="http://images.google.com/images?q=tbn:x1bCkHQohdYJ:bournemouthymca.org.uk/photos/YMCA%2520pics%2520030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8560"/>
            <a:ext cx="1140619" cy="8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ages.google.com/images?q=tbn:srwazAQFQWAJ:www.osha.gov/SLTC/teenworkers/images/alcoho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7" y="501894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ages.google.com/images?q=tbn:eD0GW6j3QcsJ:www.tucows.com/pimg/themes/wallpaper/cash-1024x76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10" y="2164374"/>
            <a:ext cx="1285875" cy="9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.google.com/images?q=tbn:u-BVHOiu0iIJ:history.grand-forks.k12.nd.us/ndhistory/LessonImages/Sources/Pictures/assembly%2520line.jpg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3699510"/>
            <a:ext cx="1314450" cy="10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 Didn’t Have TR’s Traits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Taft - Quiet, hated campaigning;  Hated politics in general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-wanted to be a SC Justice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625" y="1658350"/>
            <a:ext cx="4960700" cy="32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 the Trustbuster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brought twice as many suits against businesses as TR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-1911 - SC broke up Standard Oil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-Suit against US Steel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 Splits the Republicans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Ballinger-Pinchot argument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-Ballinger accused of impropriety?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-Taft dismissed Pinchot (TR’s boy)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			-Pinchot insubordinate?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375" y="1313350"/>
            <a:ext cx="2539099" cy="36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400" y="70400"/>
            <a:ext cx="4138497" cy="500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Tariff Reduction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-Taft had promised Tariff reduction (staple of the Progressive agenda)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-Signed Payne-Aldrich Bill - increased tariffs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-maintained/raised rates on cotton, wool, coal, iron ore    -    patronage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-lowered rates on others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-compromise that kept no one happy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		-lowered 650, raised 220, left 1550 unchanged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25" y="116900"/>
            <a:ext cx="7013850" cy="490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Winona, Minnesota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-Sept 1909 - Taft described Payne-Aldrich Act as the “best tariff bill the Republican Party ever passed”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-brought attention to it and cost him support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-”if the country really wants free trade it can vote Democratic”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Joseph Cannon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-Taft’s support of political boss and House Speaker Cannon split the Republican Party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-Reform-minded Republicans tried to reduce his dictatorial powers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100" y="1212050"/>
            <a:ext cx="2980249" cy="383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Women’s Suffrage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Carrie Chapman Catt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-NAWSA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-attempted state level change before national change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425" y="1300474"/>
            <a:ext cx="2888699" cy="36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Militant Suffragettes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Alice Paul (NJ)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/>
              <a:t>-National Woman’s Party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/>
              <a:t>-mass pickets, parades, hunger strikes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775" y="1221875"/>
            <a:ext cx="3810000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Regulation of Corporations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 dirty="0">
                <a:solidFill>
                  <a:schemeClr val="dk1"/>
                </a:solidFill>
              </a:rPr>
              <a:t>●</a:t>
            </a:r>
            <a:r>
              <a:rPr lang="en" dirty="0">
                <a:solidFill>
                  <a:schemeClr val="dk1"/>
                </a:solidFill>
              </a:rPr>
              <a:t>Roosevelt attacked the Northern Securities Company</a:t>
            </a:r>
          </a:p>
          <a:p>
            <a:pPr marL="45720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en" sz="1700" dirty="0">
                <a:solidFill>
                  <a:schemeClr val="dk1"/>
                </a:solidFill>
              </a:rPr>
              <a:t>●</a:t>
            </a:r>
            <a:r>
              <a:rPr lang="en" sz="2600" dirty="0">
                <a:solidFill>
                  <a:schemeClr val="dk1"/>
                </a:solidFill>
              </a:rPr>
              <a:t>Holding company owned by JP Morgan and James G Hill </a:t>
            </a:r>
            <a:r>
              <a:rPr lang="en" sz="2600" dirty="0" smtClean="0">
                <a:solidFill>
                  <a:schemeClr val="dk1"/>
                </a:solidFill>
              </a:rPr>
              <a:t>of </a:t>
            </a:r>
            <a:r>
              <a:rPr lang="en" sz="2600" dirty="0">
                <a:solidFill>
                  <a:schemeClr val="dk1"/>
                </a:solidFill>
              </a:rPr>
              <a:t>railroads in the northwest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19th Amendment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-⅔ of Congress agreed to it after seeing women’s efforts on the homefront during WW1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-ratified 1920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-Catt’s League of Women Voters - keep women informed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Other Progressive Women’s Efforts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-Margaret Sanger - birth control and planned parenthood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-educational equality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-liberalized marriage and divorce laws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-business discrimination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-property ownership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Historical Perspectives of Progressivism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Tradition?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/>
              <a:t>-Jeffersonians &gt; Jacksonians &gt; Populists &gt; Progressives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William Allen White - Progressives adopted all of Populist agenda except for free silver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Progressive Roots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Progressivism - late 19th &amp; early 20th cent reform movement to change society for better - related to Greenback movement/Populists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	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Early Progressive Writers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-Henry Lloyd - Wealth Against Commonwealth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-Thornstein Veblen - Theory of the Leisure Class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-Jacob Riis - How the Other Half Lives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8125" y="1543024"/>
            <a:ext cx="583424" cy="9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375" y="3207003"/>
            <a:ext cx="744400" cy="97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303" y="4182501"/>
            <a:ext cx="702145" cy="9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1213</Words>
  <Application>Microsoft Office PowerPoint</Application>
  <PresentationFormat>On-screen Show (16:9)</PresentationFormat>
  <Paragraphs>231</Paragraphs>
  <Slides>72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modern</vt:lpstr>
      <vt:lpstr>Progressivism</vt:lpstr>
      <vt:lpstr>PowerPoint Presentation</vt:lpstr>
      <vt:lpstr>What is it?</vt:lpstr>
      <vt:lpstr>Causes</vt:lpstr>
      <vt:lpstr>Progressive Goals</vt:lpstr>
      <vt:lpstr>4 Goals of Progressivism</vt:lpstr>
      <vt:lpstr>Regulation of Corporations</vt:lpstr>
      <vt:lpstr>Progressive Roots</vt:lpstr>
      <vt:lpstr>Early Progressive Writers</vt:lpstr>
      <vt:lpstr>Social Gospel Movement</vt:lpstr>
      <vt:lpstr>PowerPoint Presentation</vt:lpstr>
      <vt:lpstr>Muckrakers</vt:lpstr>
      <vt:lpstr>PowerPoint Presentation</vt:lpstr>
      <vt:lpstr>PowerPoint Presentation</vt:lpstr>
      <vt:lpstr>PowerPoint Presentation</vt:lpstr>
      <vt:lpstr>PowerPoint Presentation</vt:lpstr>
      <vt:lpstr>Dr. Harvey Wiley</vt:lpstr>
      <vt:lpstr>Regain Political Power for People</vt:lpstr>
      <vt:lpstr>Progressive Cities</vt:lpstr>
      <vt:lpstr>“Golden Rule” Jones</vt:lpstr>
      <vt:lpstr>Progressive States</vt:lpstr>
      <vt:lpstr>Lochner v. New York</vt:lpstr>
      <vt:lpstr>Muller v. Oregon</vt:lpstr>
      <vt:lpstr>Triangle Shirtwaist Fire</vt:lpstr>
      <vt:lpstr>Extended to National Level Under 3 Presidents</vt:lpstr>
      <vt:lpstr>Roosevelt’s Bio</vt:lpstr>
      <vt:lpstr>PowerPoint Presentation</vt:lpstr>
      <vt:lpstr>PowerPoint Presentation</vt:lpstr>
      <vt:lpstr>PowerPoint Presentation</vt:lpstr>
      <vt:lpstr>Tragedy in Roosevelt’s Life</vt:lpstr>
      <vt:lpstr>PowerPoint Presentation</vt:lpstr>
      <vt:lpstr>PowerPoint Presentation</vt:lpstr>
      <vt:lpstr>PowerPoint Presentation</vt:lpstr>
      <vt:lpstr>PowerPoint Presentation</vt:lpstr>
      <vt:lpstr>TR as President</vt:lpstr>
      <vt:lpstr>PowerPoint Presentation</vt:lpstr>
      <vt:lpstr>TR and the Coal Strike</vt:lpstr>
      <vt:lpstr>PowerPoint Presentation</vt:lpstr>
      <vt:lpstr>TR and Mine Workers, 1902</vt:lpstr>
      <vt:lpstr>TR Limits the Power of the Corporations/Trusts</vt:lpstr>
      <vt:lpstr>PowerPoint Presentation</vt:lpstr>
      <vt:lpstr>PowerPoint Presentation</vt:lpstr>
      <vt:lpstr>PowerPoint Presentation</vt:lpstr>
      <vt:lpstr>PowerPoint Presentation</vt:lpstr>
      <vt:lpstr>TR the Trustbuster?</vt:lpstr>
      <vt:lpstr>Unlikely Bedfellows</vt:lpstr>
      <vt:lpstr>ICC</vt:lpstr>
      <vt:lpstr>Consumer Protection</vt:lpstr>
      <vt:lpstr>TR’s Conservation</vt:lpstr>
      <vt:lpstr>PowerPoint Presentation</vt:lpstr>
      <vt:lpstr>Brownsville Incident (1906)</vt:lpstr>
      <vt:lpstr>Racism from TR’s administration?</vt:lpstr>
      <vt:lpstr>PowerPoint Presentation</vt:lpstr>
      <vt:lpstr>TR and the Black Community</vt:lpstr>
      <vt:lpstr>Nobel Peace Prize  </vt:lpstr>
      <vt:lpstr>Roosevelt Panic of 1907</vt:lpstr>
      <vt:lpstr>The Rough Rider Thunders Out</vt:lpstr>
      <vt:lpstr>PowerPoint Presentation</vt:lpstr>
      <vt:lpstr>Election of 1908</vt:lpstr>
      <vt:lpstr>Taft Didn’t Have TR’s Traits</vt:lpstr>
      <vt:lpstr>Taft the Trustbuster</vt:lpstr>
      <vt:lpstr>Taft Splits the Republicans</vt:lpstr>
      <vt:lpstr>PowerPoint Presentation</vt:lpstr>
      <vt:lpstr>Tariff Reduction</vt:lpstr>
      <vt:lpstr>PowerPoint Presentation</vt:lpstr>
      <vt:lpstr>Winona, Minnesota</vt:lpstr>
      <vt:lpstr>Joseph Cannon</vt:lpstr>
      <vt:lpstr>Women’s Suffrage</vt:lpstr>
      <vt:lpstr>Militant Suffragettes</vt:lpstr>
      <vt:lpstr>19th Amendment</vt:lpstr>
      <vt:lpstr>Other Progressive Women’s Efforts</vt:lpstr>
      <vt:lpstr>Historical Perspectives of Progressivism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</dc:title>
  <dc:creator>Paul Scruggs</dc:creator>
  <cp:lastModifiedBy>Paul Scruggs</cp:lastModifiedBy>
  <cp:revision>8</cp:revision>
  <dcterms:modified xsi:type="dcterms:W3CDTF">2016-02-17T14:39:43Z</dcterms:modified>
</cp:coreProperties>
</file>