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4" r:id="rId3"/>
    <p:sldId id="265" r:id="rId4"/>
    <p:sldId id="266" r:id="rId5"/>
    <p:sldId id="267" r:id="rId6"/>
    <p:sldId id="271" r:id="rId7"/>
    <p:sldId id="269" r:id="rId8"/>
    <p:sldId id="283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72" r:id="rId2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2" d="100"/>
          <a:sy n="52" d="100"/>
        </p:scale>
        <p:origin x="60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18E9CFB-6C86-4090-B297-4F31C299E134}" type="datetimeFigureOut">
              <a:rPr lang="en-US"/>
              <a:pPr>
                <a:defRPr/>
              </a:pPr>
              <a:t>9/11/2017</a:t>
            </a:fld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181C240-5D97-4D07-A01F-9D85E25E99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7648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208FB6-037F-4A66-9467-797BE38073D2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4EDC3-1AB7-4D18-95F6-B558E6960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747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014F364-9954-498A-8419-04452C088362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5295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9E21DDD-5CFE-42E2-BB2F-DEBED2D7B943}" type="slidenum">
              <a:rPr lang="en-US" altLang="en-US" sz="1200"/>
              <a:pPr eaLnBrk="1" hangingPunct="1"/>
              <a:t>18</a:t>
            </a:fld>
            <a:endParaRPr lang="en-US" altLang="en-US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618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6F2B1A4-4B4E-4A7D-B3B2-B9EF7456A9A0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152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DFBBB5E-8076-4487-84A3-EB79B1584637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727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D87008A-AD98-4CBD-910C-405094D8A416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625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04ACA2E-1640-4A05-9A70-3C50DFEC01E4}" type="slidenum">
              <a:rPr lang="en-US" altLang="en-US" sz="1200"/>
              <a:pPr eaLnBrk="1" hangingPunct="1"/>
              <a:t>13</a:t>
            </a:fld>
            <a:endParaRPr lang="en-US" alt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636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097D4DC-2C5C-4E1B-9998-C0C541050244}" type="slidenum">
              <a:rPr lang="en-US" altLang="en-US" sz="1200"/>
              <a:pPr eaLnBrk="1" hangingPunct="1"/>
              <a:t>14</a:t>
            </a:fld>
            <a:endParaRPr lang="en-US" altLang="en-US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40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244619E-8DB7-4C9F-8382-7C0184EEF734}" type="slidenum">
              <a:rPr lang="en-US" altLang="en-US" sz="1200"/>
              <a:pPr eaLnBrk="1" hangingPunct="1"/>
              <a:t>15</a:t>
            </a:fld>
            <a:endParaRPr lang="en-US" altLang="en-US" sz="1200"/>
          </a:p>
        </p:txBody>
      </p:sp>
      <p:sp>
        <p:nvSpPr>
          <p:cNvPr id="7475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9396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E82C527-87E7-4268-ADD9-717B6F44819B}" type="slidenum">
              <a:rPr lang="en-US" altLang="en-US" sz="1200"/>
              <a:pPr eaLnBrk="1" hangingPunct="1"/>
              <a:t>16</a:t>
            </a:fld>
            <a:endParaRPr lang="en-US" altLang="en-US" sz="12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256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EE9DC78-C983-4C68-9902-E697BC8FA5DB}" type="slidenum">
              <a:rPr lang="en-US" altLang="en-US" sz="1200"/>
              <a:pPr eaLnBrk="1" hangingPunct="1"/>
              <a:t>17</a:t>
            </a:fld>
            <a:endParaRPr lang="en-US" altLang="en-US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189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932B1-35D3-4868-87D5-DCCB9EBB6C0C}" type="datetimeFigureOut">
              <a:rPr lang="en-US"/>
              <a:pPr>
                <a:defRPr/>
              </a:pPr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281FC-0D7D-43D1-AB78-1D5ABD237D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BD5AE-D085-4D03-8E76-0BC7D202ECB3}" type="datetimeFigureOut">
              <a:rPr lang="en-US"/>
              <a:pPr>
                <a:defRPr/>
              </a:pPr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DE3D2-B329-4AB5-B761-DF899B342C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8FCB5-E9C2-4666-AF6C-429CB477478C}" type="datetimeFigureOut">
              <a:rPr lang="en-US"/>
              <a:pPr>
                <a:defRPr/>
              </a:pPr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A6052-A715-4801-B683-85E375AC2A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2217F-C623-4BD6-8D65-A5D70F135347}" type="datetimeFigureOut">
              <a:rPr lang="en-US"/>
              <a:pPr>
                <a:defRPr/>
              </a:pPr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A0BBC-5CD1-4CBA-991F-BA4B6A7220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1663E-4021-4690-9D98-D7388CB9E4C7}" type="datetimeFigureOut">
              <a:rPr lang="en-US"/>
              <a:pPr>
                <a:defRPr/>
              </a:pPr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6ABA0-CA2C-48CC-8E62-2D9354E264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362B6-E194-41F3-96AB-E40E07828F79}" type="datetimeFigureOut">
              <a:rPr lang="en-US"/>
              <a:pPr>
                <a:defRPr/>
              </a:pPr>
              <a:t>9/11/2017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F01C7-F8CF-416E-BED3-2533E81025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A6DE0-C878-43F7-8064-136147C89F29}" type="datetimeFigureOut">
              <a:rPr lang="en-US"/>
              <a:pPr>
                <a:defRPr/>
              </a:pPr>
              <a:t>9/11/2017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540FD-54C7-4CAE-91CB-0EA22FE3E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27853-686D-471E-A4C8-23903ECF0730}" type="datetimeFigureOut">
              <a:rPr lang="en-US"/>
              <a:pPr>
                <a:defRPr/>
              </a:pPr>
              <a:t>9/11/2017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BA9A4-85E9-4996-AE62-46E8B1E24C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ECDC5-39BD-47E1-8832-DDB814D297AE}" type="datetimeFigureOut">
              <a:rPr lang="en-US"/>
              <a:pPr>
                <a:defRPr/>
              </a:pPr>
              <a:t>9/11/2017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8DB0B-F8B6-4C73-BB3F-79002D5CF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0AF35-1098-4E48-87DF-C28581AA7C3F}" type="datetimeFigureOut">
              <a:rPr lang="en-US"/>
              <a:pPr>
                <a:defRPr/>
              </a:pPr>
              <a:t>9/11/2017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7ADE5-F66B-4519-A482-B89D367167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AF398-A7EA-41B0-A11E-15C6E6B9D095}" type="datetimeFigureOut">
              <a:rPr lang="en-US"/>
              <a:pPr>
                <a:defRPr/>
              </a:pPr>
              <a:t>9/11/2017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6496B-C036-430E-A1F6-26502CDF4E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0EAA093-EEDA-49A2-B7A6-2A5379AD63AC}" type="datetimeFigureOut">
              <a:rPr lang="en-US"/>
              <a:pPr>
                <a:defRPr/>
              </a:pPr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655BA64-EB75-46CC-A368-A28B717DC2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8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/>
                <a:cs typeface="Comic Sans MS"/>
              </a:rPr>
              <a:t>Mercantilism </a:t>
            </a:r>
            <a:endParaRPr lang="en-US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8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omic Sans MS"/>
              <a:cs typeface="Comic Sans M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The Desire for Africans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There were several advantages in using Africans:</a:t>
            </a:r>
          </a:p>
          <a:p>
            <a:pPr lvl="1" eaLnBrk="1" hangingPunct="1"/>
            <a:r>
              <a:rPr lang="en-US" altLang="en-US" dirty="0" smtClean="0">
                <a:solidFill>
                  <a:schemeClr val="bg1"/>
                </a:solidFill>
              </a:rPr>
              <a:t>They had been exposed to European diseases</a:t>
            </a:r>
          </a:p>
          <a:p>
            <a:pPr lvl="1" eaLnBrk="1" hangingPunct="1"/>
            <a:r>
              <a:rPr lang="en-US" altLang="en-US" dirty="0" smtClean="0">
                <a:solidFill>
                  <a:schemeClr val="bg1"/>
                </a:solidFill>
              </a:rPr>
              <a:t>They had experience in farming</a:t>
            </a:r>
          </a:p>
          <a:p>
            <a:pPr lvl="1" eaLnBrk="1" hangingPunct="1"/>
            <a:r>
              <a:rPr lang="en-US" altLang="en-US" dirty="0" smtClean="0">
                <a:solidFill>
                  <a:schemeClr val="bg1"/>
                </a:solidFill>
              </a:rPr>
              <a:t>They had little knowledge of the land and there were no familiar tribes</a:t>
            </a:r>
          </a:p>
        </p:txBody>
      </p:sp>
    </p:spTree>
    <p:extLst>
      <p:ext uri="{BB962C8B-B14F-4D97-AF65-F5344CB8AC3E}">
        <p14:creationId xmlns:p14="http://schemas.microsoft.com/office/powerpoint/2010/main" val="1000655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The Desire for Africans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This trade for slaves became the Atlantic Slave Trade</a:t>
            </a:r>
          </a:p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Between 1500 and 1600, about 300,000 slaves were taken to the Americas.</a:t>
            </a:r>
          </a:p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During the next 100 years, the number jumped to 1.5 million, and by 1870 the number was about 9.5 million.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864292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Slavery Spreads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England then dominated the slave trade from the 1690 until 1807.</a:t>
            </a:r>
          </a:p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By 1830, there were nearly 2 million African slaves in North America.</a:t>
            </a:r>
          </a:p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African merchants, with the help of local rulers, captured fellow Africans to be enslaved.</a:t>
            </a:r>
          </a:p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They delivered them to the Europeans in exchange for gold, guns and other goods.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24959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c_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8077200" cy="48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0097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1870SlaveTrade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8229600" cy="517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233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slave_shi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48752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3061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0120001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4667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5941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slave_trade_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5972175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205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Consequences of the Atlantic Slave Trade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>
                <a:solidFill>
                  <a:schemeClr val="bg1"/>
                </a:solidFill>
              </a:rPr>
              <a:t>In Africa, numerous cultures lost generations of their strongest members, both men and women.</a:t>
            </a:r>
          </a:p>
          <a:p>
            <a:pPr eaLnBrk="1" hangingPunct="1"/>
            <a:r>
              <a:rPr lang="en-US" altLang="en-US" sz="2800" dirty="0" smtClean="0">
                <a:solidFill>
                  <a:schemeClr val="bg1"/>
                </a:solidFill>
              </a:rPr>
              <a:t>The slave trade introduced guns to the African continent</a:t>
            </a:r>
          </a:p>
          <a:p>
            <a:pPr eaLnBrk="1" hangingPunct="1"/>
            <a:r>
              <a:rPr lang="en-US" altLang="en-US" sz="2800" dirty="0" smtClean="0">
                <a:solidFill>
                  <a:schemeClr val="bg1"/>
                </a:solidFill>
              </a:rPr>
              <a:t>African slaves contributed greatly to the cultural and economic development of the Americas.</a:t>
            </a:r>
          </a:p>
          <a:p>
            <a:pPr eaLnBrk="1" hangingPunct="1"/>
            <a:r>
              <a:rPr lang="en-US" altLang="en-US" sz="2800" dirty="0" smtClean="0">
                <a:solidFill>
                  <a:schemeClr val="bg1"/>
                </a:solidFill>
              </a:rPr>
              <a:t>Africans brought their culture to the Americas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8620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588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FF00"/>
                </a:solidFill>
                <a:latin typeface="Comic Sans MS" pitchFamily="66" charset="0"/>
              </a:rPr>
              <a:t>Mercantilism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2725" y="1600200"/>
            <a:ext cx="3835400" cy="4525963"/>
          </a:xfrm>
        </p:spPr>
        <p:txBody>
          <a:bodyPr/>
          <a:lstStyle/>
          <a:p>
            <a:pPr eaLnBrk="1" hangingPunct="1"/>
            <a:r>
              <a:rPr lang="en-US" sz="3000" u="sng" smtClean="0">
                <a:solidFill>
                  <a:schemeClr val="bg2"/>
                </a:solidFill>
                <a:latin typeface="Comic Sans MS" pitchFamily="66" charset="0"/>
              </a:rPr>
              <a:t>An economic system in which colonies exist for the benefit of the colonial power</a:t>
            </a:r>
            <a:r>
              <a:rPr lang="en-US" sz="3000" smtClean="0">
                <a:solidFill>
                  <a:schemeClr val="bg2"/>
                </a:solidFill>
                <a:latin typeface="Comic Sans MS" pitchFamily="66" charset="0"/>
              </a:rPr>
              <a:t> </a:t>
            </a:r>
          </a:p>
          <a:p>
            <a:pPr lvl="1" eaLnBrk="1" hangingPunct="1"/>
            <a:r>
              <a:rPr lang="en-US" sz="2600" smtClean="0">
                <a:solidFill>
                  <a:schemeClr val="bg2"/>
                </a:solidFill>
                <a:latin typeface="Comic Sans MS" pitchFamily="66" charset="0"/>
              </a:rPr>
              <a:t>Europeans looked at their colonies as possessions that existed for their benefit </a:t>
            </a:r>
          </a:p>
        </p:txBody>
      </p:sp>
      <p:pic>
        <p:nvPicPr>
          <p:cNvPr id="21507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5292725" cy="484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FF00"/>
                </a:solidFill>
                <a:latin typeface="Comic Sans MS" pitchFamily="66" charset="0"/>
              </a:rPr>
              <a:t>Principles of Mercantilism 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5100" y="1600200"/>
            <a:ext cx="4711700" cy="4525963"/>
          </a:xfrm>
        </p:spPr>
        <p:txBody>
          <a:bodyPr/>
          <a:lstStyle/>
          <a:p>
            <a:pPr eaLnBrk="1" hangingPunct="1"/>
            <a:r>
              <a:rPr lang="en-US" u="sng" smtClean="0">
                <a:solidFill>
                  <a:srgbClr val="EEECE1"/>
                </a:solidFill>
                <a:latin typeface="Comic Sans MS" pitchFamily="66" charset="0"/>
              </a:rPr>
              <a:t>Might of a country depends on gaining surpluses of gold and silver </a:t>
            </a:r>
          </a:p>
          <a:p>
            <a:pPr eaLnBrk="1" hangingPunct="1">
              <a:buFont typeface="Arial" charset="0"/>
              <a:buNone/>
            </a:pPr>
            <a:endParaRPr lang="en-US" u="sng" smtClean="0"/>
          </a:p>
        </p:txBody>
      </p:sp>
      <p:pic>
        <p:nvPicPr>
          <p:cNvPr id="2253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" y="1600200"/>
            <a:ext cx="3806825" cy="371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FF00"/>
                </a:solidFill>
                <a:latin typeface="Comic Sans MS" pitchFamily="66" charset="0"/>
              </a:rPr>
              <a:t>Principles of Mercantilism 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175125" cy="4525963"/>
          </a:xfrm>
        </p:spPr>
        <p:txBody>
          <a:bodyPr/>
          <a:lstStyle/>
          <a:p>
            <a:pPr eaLnBrk="1" hangingPunct="1"/>
            <a:r>
              <a:rPr lang="en-US" u="sng" smtClean="0">
                <a:solidFill>
                  <a:srgbClr val="EEECE1"/>
                </a:solidFill>
                <a:latin typeface="Comic Sans MS" pitchFamily="66" charset="0"/>
              </a:rPr>
              <a:t>A main goal  is the creation of a favorable balance of trade </a:t>
            </a:r>
          </a:p>
          <a:p>
            <a:pPr lvl="1" eaLnBrk="1" hangingPunct="1"/>
            <a:r>
              <a:rPr lang="en-US" u="sng" smtClean="0">
                <a:solidFill>
                  <a:srgbClr val="EEECE1"/>
                </a:solidFill>
                <a:latin typeface="Comic Sans MS" pitchFamily="66" charset="0"/>
              </a:rPr>
              <a:t>Exporting more goods than you import </a:t>
            </a:r>
          </a:p>
          <a:p>
            <a:pPr lvl="1" eaLnBrk="1" hangingPunct="1">
              <a:buFont typeface="Arial" charset="0"/>
              <a:buNone/>
            </a:pPr>
            <a:endParaRPr lang="en-US" u="sng" smtClean="0"/>
          </a:p>
        </p:txBody>
      </p:sp>
      <p:pic>
        <p:nvPicPr>
          <p:cNvPr id="2355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9925" y="1600200"/>
            <a:ext cx="4427538" cy="487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FF00"/>
                </a:solidFill>
                <a:latin typeface="Comic Sans MS" pitchFamily="66" charset="0"/>
              </a:rPr>
              <a:t>Principles of Mercantilism </a:t>
            </a:r>
            <a:endParaRPr lang="en-US" smtClean="0"/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238625" y="1600200"/>
            <a:ext cx="4905375" cy="4873625"/>
          </a:xfrm>
        </p:spPr>
        <p:txBody>
          <a:bodyPr/>
          <a:lstStyle/>
          <a:p>
            <a:pPr eaLnBrk="1" hangingPunct="1"/>
            <a:r>
              <a:rPr lang="en-US" u="sng" smtClean="0">
                <a:solidFill>
                  <a:srgbClr val="EEECE1"/>
                </a:solidFill>
                <a:latin typeface="Comic Sans MS" pitchFamily="66" charset="0"/>
              </a:rPr>
              <a:t>The purpose of colonies: </a:t>
            </a:r>
          </a:p>
          <a:p>
            <a:pPr lvl="1" eaLnBrk="1" hangingPunct="1"/>
            <a:r>
              <a:rPr lang="en-US" u="sng" smtClean="0">
                <a:solidFill>
                  <a:srgbClr val="EEECE1"/>
                </a:solidFill>
                <a:latin typeface="Comic Sans MS" pitchFamily="66" charset="0"/>
              </a:rPr>
              <a:t>Ship raw materials to the “mother country” (colonial power)</a:t>
            </a:r>
          </a:p>
          <a:p>
            <a:pPr lvl="1" eaLnBrk="1" hangingPunct="1"/>
            <a:r>
              <a:rPr lang="en-US" u="sng" smtClean="0">
                <a:solidFill>
                  <a:srgbClr val="EEECE1"/>
                </a:solidFill>
                <a:latin typeface="Comic Sans MS" pitchFamily="66" charset="0"/>
              </a:rPr>
              <a:t> Buy finished goods from the colonial power</a:t>
            </a: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200" y="1774825"/>
            <a:ext cx="3817938" cy="4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pic>
        <p:nvPicPr>
          <p:cNvPr id="2765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7100"/>
            <a:ext cx="9144000" cy="499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FF00"/>
                </a:solidFill>
                <a:latin typeface="Comic Sans MS"/>
                <a:cs typeface="Comic Sans MS"/>
              </a:rPr>
              <a:t>Growth of Capitalism in Europe</a:t>
            </a:r>
            <a:endParaRPr lang="en-US" b="1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65250"/>
            <a:ext cx="4538663" cy="5019675"/>
          </a:xfrm>
        </p:spPr>
        <p:txBody>
          <a:bodyPr/>
          <a:lstStyle/>
          <a:p>
            <a:pPr eaLnBrk="1" hangingPunct="1"/>
            <a:r>
              <a:rPr lang="en-US" sz="3000" u="sng" smtClean="0">
                <a:solidFill>
                  <a:srgbClr val="EEECE1"/>
                </a:solidFill>
                <a:latin typeface="Comic Sans MS" pitchFamily="66" charset="0"/>
              </a:rPr>
              <a:t>Increased trade with colonies encouraged the development of capitalism in Europe.</a:t>
            </a:r>
          </a:p>
          <a:p>
            <a:pPr lvl="1" eaLnBrk="1" hangingPunct="1"/>
            <a:r>
              <a:rPr lang="en-US" sz="2400" u="sng" smtClean="0">
                <a:solidFill>
                  <a:srgbClr val="EEECE1"/>
                </a:solidFill>
                <a:latin typeface="Comic Sans MS" pitchFamily="66" charset="0"/>
              </a:rPr>
              <a:t>People invested money in</a:t>
            </a:r>
            <a:r>
              <a:rPr lang="en-US" sz="2400" smtClean="0">
                <a:solidFill>
                  <a:srgbClr val="EEECE1"/>
                </a:solidFill>
                <a:latin typeface="Comic Sans MS" pitchFamily="66" charset="0"/>
              </a:rPr>
              <a:t> </a:t>
            </a:r>
            <a:r>
              <a:rPr lang="en-US" sz="2400" u="sng" smtClean="0">
                <a:solidFill>
                  <a:srgbClr val="EEECE1"/>
                </a:solidFill>
                <a:latin typeface="Comic Sans MS" pitchFamily="66" charset="0"/>
              </a:rPr>
              <a:t>companies in hopes of making a profit</a:t>
            </a:r>
          </a:p>
          <a:p>
            <a:pPr lvl="1" eaLnBrk="1" hangingPunct="1"/>
            <a:r>
              <a:rPr lang="en-US" sz="2400" u="sng" smtClean="0">
                <a:solidFill>
                  <a:srgbClr val="EEECE1"/>
                </a:solidFill>
                <a:latin typeface="Comic Sans MS" pitchFamily="66" charset="0"/>
              </a:rPr>
              <a:t>Joint stock companies formed to finance overseas expedition</a:t>
            </a:r>
          </a:p>
          <a:p>
            <a:pPr lvl="1" eaLnBrk="1" hangingPunct="1"/>
            <a:r>
              <a:rPr lang="en-US" sz="2400" u="sng" smtClean="0">
                <a:solidFill>
                  <a:srgbClr val="EEECE1"/>
                </a:solidFill>
                <a:latin typeface="Comic Sans MS" pitchFamily="66" charset="0"/>
              </a:rPr>
              <a:t>Led to the growth of the middle class in Europe.</a:t>
            </a:r>
            <a:r>
              <a:rPr lang="en-US" sz="2600" smtClean="0">
                <a:solidFill>
                  <a:srgbClr val="EEECE1"/>
                </a:solidFill>
                <a:latin typeface="Comic Sans MS" pitchFamily="66" charset="0"/>
              </a:rPr>
              <a:t> </a:t>
            </a:r>
          </a:p>
          <a:p>
            <a:pPr eaLnBrk="1" hangingPunct="1"/>
            <a:endParaRPr lang="en-US" sz="3000" smtClean="0"/>
          </a:p>
          <a:p>
            <a:pPr eaLnBrk="1" hangingPunct="1">
              <a:buFont typeface="Arial" charset="0"/>
              <a:buNone/>
            </a:pPr>
            <a:endParaRPr lang="en-US" sz="3000" smtClean="0"/>
          </a:p>
        </p:txBody>
      </p:sp>
      <p:pic>
        <p:nvPicPr>
          <p:cNvPr id="26627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38663" y="1600200"/>
            <a:ext cx="4605337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Navigation Acts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1650 laws passed by Parliament only allowing the colonies to trade directly with England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221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The Desire for Africans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The Portuguese were the first Europeans to Explore Africa.</a:t>
            </a:r>
          </a:p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They were more interested in trading for gold than for slaves.</a:t>
            </a:r>
          </a:p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The colonization of the Americas changed the focus of trade.</a:t>
            </a:r>
          </a:p>
        </p:txBody>
      </p:sp>
    </p:spTree>
    <p:extLst>
      <p:ext uri="{BB962C8B-B14F-4D97-AF65-F5344CB8AC3E}">
        <p14:creationId xmlns:p14="http://schemas.microsoft.com/office/powerpoint/2010/main" val="2006621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405</Words>
  <Application>Microsoft Office PowerPoint</Application>
  <PresentationFormat>On-screen Show (4:3)</PresentationFormat>
  <Paragraphs>55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Comic Sans MS</vt:lpstr>
      <vt:lpstr>Times New Roman</vt:lpstr>
      <vt:lpstr>Office Theme</vt:lpstr>
      <vt:lpstr>Mercantilism </vt:lpstr>
      <vt:lpstr>Mercantilism </vt:lpstr>
      <vt:lpstr>Principles of Mercantilism </vt:lpstr>
      <vt:lpstr>Principles of Mercantilism </vt:lpstr>
      <vt:lpstr>Principles of Mercantilism </vt:lpstr>
      <vt:lpstr>PowerPoint Presentation</vt:lpstr>
      <vt:lpstr>Growth of Capitalism in Europe</vt:lpstr>
      <vt:lpstr>Navigation Acts</vt:lpstr>
      <vt:lpstr>The Desire for Africans</vt:lpstr>
      <vt:lpstr>The Desire for Africans</vt:lpstr>
      <vt:lpstr>The Desire for Africans</vt:lpstr>
      <vt:lpstr>Slavery Spreads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Consequences of the Atlantic Slave Trade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Voorhis</dc:creator>
  <cp:lastModifiedBy>Paul Scruggs</cp:lastModifiedBy>
  <cp:revision>19</cp:revision>
  <dcterms:created xsi:type="dcterms:W3CDTF">2013-04-21T18:08:29Z</dcterms:created>
  <dcterms:modified xsi:type="dcterms:W3CDTF">2017-09-11T16:52:47Z</dcterms:modified>
</cp:coreProperties>
</file>