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03" r:id="rId4"/>
    <p:sldId id="304" r:id="rId5"/>
    <p:sldId id="306" r:id="rId6"/>
    <p:sldId id="307" r:id="rId7"/>
    <p:sldId id="305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8FF90-8EA9-4520-9BA0-9D3316FE0C8B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E1A60-743D-4CCA-A089-62B98F5B0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1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9635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6533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2408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3242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062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0229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5112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690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5078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2978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1049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291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3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5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52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74636"/>
            <a:ext cx="11582400" cy="155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7317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2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2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0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3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1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3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62D6F-CC36-48BA-8FC6-2C80B91834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1260-E93E-4C7C-9442-1D4DDDC5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8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Farmers and Railroads – AH2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74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sz="4800"/>
              <a:t>RR Consolidation and Mechanization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Commodore Cornelius Vanderbilt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>
                <a:solidFill>
                  <a:srgbClr val="F9B639"/>
                </a:solidFill>
              </a:rPr>
              <a:t>¡</a:t>
            </a:r>
            <a:r>
              <a:rPr lang="en" sz="24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NY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>
                <a:solidFill>
                  <a:srgbClr val="F9B639"/>
                </a:solidFill>
              </a:rPr>
              <a:t>¡</a:t>
            </a:r>
            <a:r>
              <a:rPr lang="en" sz="24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Bought up “trunk lines”- created “pools”</a:t>
            </a:r>
          </a:p>
          <a:p>
            <a:pPr>
              <a:lnSpc>
                <a:spcPct val="115000"/>
              </a:lnSpc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en" sz="2400">
                <a:solidFill>
                  <a:srgbClr val="F9B639"/>
                </a:solidFill>
              </a:rPr>
              <a:t>¢</a:t>
            </a: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Trunk Lines – major route between large cities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>
                <a:solidFill>
                  <a:srgbClr val="F9B639"/>
                </a:solidFill>
              </a:rPr>
              <a:t>¡</a:t>
            </a:r>
            <a:r>
              <a:rPr lang="en" sz="24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Replaced iron w/steel tracks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61111"/>
              <a:buNone/>
            </a:pPr>
            <a:r>
              <a:rPr lang="en" sz="2400">
                <a:solidFill>
                  <a:srgbClr val="B13F9A"/>
                </a:solidFill>
              </a:rPr>
              <a:t></a:t>
            </a: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Standardized gauge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61111"/>
              <a:buNone/>
            </a:pPr>
            <a:r>
              <a:rPr lang="en" sz="2400">
                <a:solidFill>
                  <a:srgbClr val="B13F9A"/>
                </a:solidFill>
              </a:rPr>
              <a:t></a:t>
            </a: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Westinghouse air brakes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61111"/>
              <a:buNone/>
            </a:pPr>
            <a:r>
              <a:rPr lang="en" sz="2400">
                <a:solidFill>
                  <a:srgbClr val="B13F9A"/>
                </a:solidFill>
              </a:rPr>
              <a:t></a:t>
            </a: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Pullman Palace Cars</a:t>
            </a:r>
          </a:p>
          <a:p>
            <a:pPr>
              <a:buNone/>
            </a:pP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0501" y="2674968"/>
            <a:ext cx="3968833" cy="3148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985542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Revolution By RRs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3467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Biggest factor of industrialization &amp; growth of cities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3467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Immigration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>
                <a:solidFill>
                  <a:srgbClr val="F9B639"/>
                </a:solidFill>
              </a:rPr>
              <a:t>¡</a:t>
            </a:r>
            <a:r>
              <a:rPr lang="en" sz="3067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RRs enticed immigrants w/ cheap land &amp; free transport to it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3467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Impact on the land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3467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Time zones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3467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Made millionaires</a:t>
            </a:r>
          </a:p>
          <a:p>
            <a:pPr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6905109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7267" y="174068"/>
            <a:ext cx="8520699" cy="6509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186219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sz="4800"/>
              <a:t>Wrongdoing in Railroading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3467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Stockwatering- inflating the prices of stocks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3467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Little care for public good (Vanderbilts)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3467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Placed their people in high govt. offices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3467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Kickbacks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>
                <a:solidFill>
                  <a:srgbClr val="B13F9A"/>
                </a:solidFill>
              </a:rPr>
              <a:t></a:t>
            </a:r>
            <a:r>
              <a:rPr lang="en" sz="3467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Unfair freight charges</a:t>
            </a:r>
          </a:p>
          <a:p>
            <a:pPr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6479686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33" y="209168"/>
            <a:ext cx="4181432" cy="6311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5921" y="344183"/>
            <a:ext cx="5021043" cy="6169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2635709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sz="4800"/>
              <a:t>Gov’t Bridles the Iron Horse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 dirty="0">
                <a:solidFill>
                  <a:srgbClr val="B13F9A"/>
                </a:solidFill>
              </a:rPr>
              <a:t></a:t>
            </a:r>
            <a:r>
              <a:rPr lang="en" sz="3467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Americans were torn on how to control RR giants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F9B639"/>
                </a:solidFill>
              </a:rPr>
              <a:t>¡</a:t>
            </a:r>
            <a:r>
              <a:rPr lang="en" sz="24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Mistreating people, but did govt. have right to control them?</a:t>
            </a:r>
          </a:p>
          <a:p>
            <a:pPr>
              <a:lnSpc>
                <a:spcPct val="115000"/>
              </a:lnSpc>
              <a:spcBef>
                <a:spcPts val="667"/>
              </a:spcBef>
              <a:buNone/>
            </a:pPr>
            <a:r>
              <a:rPr lang="en" sz="2400" dirty="0">
                <a:solidFill>
                  <a:srgbClr val="F9B639"/>
                </a:solidFill>
              </a:rPr>
              <a:t>¡</a:t>
            </a:r>
            <a:r>
              <a:rPr lang="en" sz="24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Panic of 1873- Grange &amp; Granger Laws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lang="en" sz="2400" b="1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Munn v Illinois (1877) </a:t>
            </a:r>
            <a:r>
              <a:rPr lang="en" sz="24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– states that Congress May Regulate RRs – 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		-states could regulated private business involved in serving a public interest.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F9B639"/>
                </a:solidFill>
              </a:rPr>
              <a:t>¡¢</a:t>
            </a:r>
          </a:p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3324843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b="1" dirty="0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Wabash Case- </a:t>
            </a:r>
            <a:r>
              <a:rPr lang="en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1886 - States cannot regulate </a:t>
            </a:r>
            <a:r>
              <a:rPr lang="en" i="1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interstate </a:t>
            </a:r>
            <a:r>
              <a:rPr lang="en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commerce (overturned a Granger Law)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    (actual name was Wabash, St. Louis, and Pacific RR Company v. Illinois) – now reformers had to ask CONGRESS for help in fighting the railroads 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dirty="0">
                <a:solidFill>
                  <a:srgbClr val="F9B639"/>
                </a:solidFill>
              </a:rPr>
              <a:t>¡</a:t>
            </a:r>
            <a:r>
              <a:rPr lang="en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Cong. &amp; Cleveland passed </a:t>
            </a:r>
            <a:r>
              <a:rPr lang="en" dirty="0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Interstate Commerce Act </a:t>
            </a:r>
            <a:r>
              <a:rPr lang="en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in 1887: - set up the Interstate Commerce Commission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4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0267" y="693467"/>
            <a:ext cx="8466667" cy="5621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2907748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609600" y="186036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Railroads Open The West</a:t>
            </a:r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1067"/>
              </a:spcBef>
              <a:buNone/>
            </a:pPr>
            <a:r>
              <a:rPr lang="en" sz="4267">
                <a:solidFill>
                  <a:srgbClr val="E3E3FF"/>
                </a:solidFill>
              </a:rPr>
              <a:t>•</a:t>
            </a:r>
            <a:r>
              <a:rPr lang="en" sz="3200">
                <a:solidFill>
                  <a:srgbClr val="000000"/>
                </a:solidFill>
              </a:rPr>
              <a:t>Federal Government gave large land grants to railroads (to assist in the settlement of the west).</a:t>
            </a:r>
          </a:p>
          <a:p>
            <a:pPr>
              <a:lnSpc>
                <a:spcPct val="115000"/>
              </a:lnSpc>
              <a:spcBef>
                <a:spcPts val="1067"/>
              </a:spcBef>
              <a:buNone/>
            </a:pPr>
            <a:r>
              <a:rPr lang="en" sz="3200">
                <a:solidFill>
                  <a:srgbClr val="000000"/>
                </a:solidFill>
              </a:rPr>
              <a:t>•Railroads received 10 square miles of public land for every mile of track in a state and 20 square miles for every mile of track laid in a territory.</a:t>
            </a:r>
          </a:p>
          <a:p>
            <a:pPr>
              <a:buNone/>
            </a:pPr>
            <a:endParaRPr sz="3200">
              <a:solidFill>
                <a:srgbClr val="000000"/>
              </a:solidFill>
            </a:endParaRPr>
          </a:p>
        </p:txBody>
      </p:sp>
      <p:pic>
        <p:nvPicPr>
          <p:cNvPr id="366" name="Shape 3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7600" y="4483701"/>
            <a:ext cx="3149600" cy="2260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609600" y="186036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sz="3200">
                <a:solidFill>
                  <a:srgbClr val="000000"/>
                </a:solidFill>
              </a:rPr>
              <a:t>Union Pacific and Central Pacific create a </a:t>
            </a:r>
            <a:r>
              <a:rPr lang="en" sz="3200" i="1" u="sng">
                <a:solidFill>
                  <a:srgbClr val="000000"/>
                </a:solidFill>
              </a:rPr>
              <a:t>transcontinental</a:t>
            </a:r>
            <a:r>
              <a:rPr lang="en" sz="3200">
                <a:solidFill>
                  <a:srgbClr val="000000"/>
                </a:solidFill>
              </a:rPr>
              <a:t> railroad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933"/>
              </a:spcBef>
              <a:buNone/>
            </a:pPr>
            <a:r>
              <a:rPr lang="en" sz="3733" dirty="0">
                <a:solidFill>
                  <a:srgbClr val="000000"/>
                </a:solidFill>
              </a:rPr>
              <a:t>•</a:t>
            </a:r>
            <a:r>
              <a:rPr lang="en" dirty="0">
                <a:solidFill>
                  <a:srgbClr val="000000"/>
                </a:solidFill>
              </a:rPr>
              <a:t>Union Pacific moved east from Omaha and Central Pacific moved west from Sacramento.</a:t>
            </a:r>
          </a:p>
          <a:p>
            <a:pPr>
              <a:lnSpc>
                <a:spcPct val="115000"/>
              </a:lnSpc>
              <a:spcBef>
                <a:spcPts val="933"/>
              </a:spcBef>
              <a:buNone/>
            </a:pPr>
            <a:r>
              <a:rPr lang="en" dirty="0">
                <a:solidFill>
                  <a:srgbClr val="000000"/>
                </a:solidFill>
              </a:rPr>
              <a:t>•Many workers were immigrants (Irish and Chinese).</a:t>
            </a:r>
          </a:p>
          <a:p>
            <a:pPr>
              <a:buNone/>
            </a:pPr>
            <a:endParaRPr dirty="0"/>
          </a:p>
        </p:txBody>
      </p:sp>
      <p:pic>
        <p:nvPicPr>
          <p:cNvPr id="373" name="Shape 3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7000" y="3963333"/>
            <a:ext cx="4398000" cy="273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group of people walking down a dirt road&#10;&#10;Description automatically generated">
            <a:extLst>
              <a:ext uri="{FF2B5EF4-FFF2-40B4-BE49-F238E27FC236}">
                <a16:creationId xmlns:a16="http://schemas.microsoft.com/office/drawing/2014/main" id="{5DB89267-E3A0-4747-BB1F-DCFE9D985A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2" r="4613" b="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5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group of people walking down a dirt road&#10;&#10;Description automatically generated">
            <a:extLst>
              <a:ext uri="{FF2B5EF4-FFF2-40B4-BE49-F238E27FC236}">
                <a16:creationId xmlns:a16="http://schemas.microsoft.com/office/drawing/2014/main" id="{0C1DC329-AEBD-483A-92AE-3DB3BA6E18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2" r="4613" b="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xfrm>
            <a:off x="609600" y="186036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Promontory, Utah</a:t>
            </a:r>
          </a:p>
        </p:txBody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933"/>
              </a:spcBef>
              <a:buNone/>
            </a:pPr>
            <a:r>
              <a:rPr lang="en" sz="3733">
                <a:solidFill>
                  <a:srgbClr val="E3E3FF"/>
                </a:solidFill>
              </a:rPr>
              <a:t>•</a:t>
            </a:r>
            <a:r>
              <a:rPr lang="en" sz="3733">
                <a:solidFill>
                  <a:srgbClr val="000000"/>
                </a:solidFill>
              </a:rPr>
              <a:t>Central Pacific and Union Pacific met on May 10, 1869 at Promontory, Utah.</a:t>
            </a:r>
          </a:p>
          <a:p>
            <a:pPr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380" name="Shape 3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3834" y="3093534"/>
            <a:ext cx="5545465" cy="356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Shape 3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8346" y="3140234"/>
            <a:ext cx="5285220" cy="3564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sz="4000"/>
              <a:t>Spanning the Continent With Rails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 dirty="0">
                <a:solidFill>
                  <a:srgbClr val="B13F9A"/>
                </a:solidFill>
              </a:rPr>
              <a:t></a:t>
            </a:r>
            <a:r>
              <a:rPr lang="en" sz="3467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Transcontinental RR started in 1862-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F9B639"/>
                </a:solidFill>
              </a:rPr>
              <a:t>¡</a:t>
            </a:r>
            <a:r>
              <a:rPr lang="en" sz="3067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Union Pacific RR- land &amp; loans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F9B639"/>
                </a:solidFill>
              </a:rPr>
              <a:t>¡</a:t>
            </a:r>
            <a:r>
              <a:rPr lang="en" sz="3067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Central Pacific RR- mountains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F9B639"/>
                </a:solidFill>
              </a:rPr>
              <a:t>¡</a:t>
            </a:r>
            <a:r>
              <a:rPr lang="en" sz="3067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Big Four (Stanford)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 dirty="0">
                <a:solidFill>
                  <a:srgbClr val="B13F9A"/>
                </a:solidFill>
              </a:rPr>
              <a:t></a:t>
            </a:r>
            <a:r>
              <a:rPr lang="en" sz="3467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Lines together in Utah- 1869- Golden Spike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F9B639"/>
                </a:solidFill>
              </a:rPr>
              <a:t>¡</a:t>
            </a:r>
            <a:r>
              <a:rPr lang="en" sz="3067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Tied Atlantic to Pacific</a:t>
            </a:r>
          </a:p>
          <a:p>
            <a:pPr>
              <a:buNone/>
            </a:pPr>
            <a:endParaRPr dirty="0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7301" y="1012734"/>
            <a:ext cx="1612900" cy="251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75134" y="4381201"/>
            <a:ext cx="1669500" cy="1669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5534439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sz="4800"/>
              <a:t>Binding the Continent w/ RR Ties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 dirty="0">
                <a:solidFill>
                  <a:srgbClr val="B13F9A"/>
                </a:solidFill>
              </a:rPr>
              <a:t></a:t>
            </a:r>
            <a:r>
              <a:rPr lang="en" sz="3467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4 more transcont. RRs by 1893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57894"/>
              <a:buNone/>
            </a:pPr>
            <a:r>
              <a:rPr lang="en" sz="2533" dirty="0">
                <a:solidFill>
                  <a:srgbClr val="B13F9A"/>
                </a:solidFill>
              </a:rPr>
              <a:t></a:t>
            </a:r>
            <a:r>
              <a:rPr lang="en" sz="3467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RRs could be boom or bust</a:t>
            </a:r>
          </a:p>
          <a:p>
            <a:pPr>
              <a:lnSpc>
                <a:spcPct val="115000"/>
              </a:lnSpc>
              <a:spcBef>
                <a:spcPts val="667"/>
              </a:spcBef>
              <a:buNone/>
            </a:pPr>
            <a:r>
              <a:rPr lang="en" sz="2400" dirty="0">
                <a:solidFill>
                  <a:srgbClr val="F9B639"/>
                </a:solidFill>
              </a:rPr>
              <a:t>¡</a:t>
            </a:r>
            <a:r>
              <a:rPr lang="en" sz="3067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James J. Hill – Great Northern</a:t>
            </a:r>
          </a:p>
          <a:p>
            <a:pPr>
              <a:lnSpc>
                <a:spcPct val="115000"/>
              </a:lnSpc>
              <a:spcBef>
                <a:spcPts val="667"/>
              </a:spcBef>
              <a:buNone/>
            </a:pPr>
            <a:r>
              <a:rPr lang="en" sz="3067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	-Empire Builder - no public money,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47826"/>
              <a:buNone/>
            </a:pPr>
            <a:r>
              <a:rPr lang="en" sz="3067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			few land grants</a:t>
            </a:r>
          </a:p>
          <a:p>
            <a:pPr>
              <a:lnSpc>
                <a:spcPct val="115000"/>
              </a:lnSpc>
              <a:spcBef>
                <a:spcPts val="667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F9B639"/>
                </a:solidFill>
              </a:rPr>
              <a:t>¡</a:t>
            </a:r>
            <a:r>
              <a:rPr lang="en" sz="3067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Many RRs went bust</a:t>
            </a:r>
          </a:p>
          <a:p>
            <a:pPr>
              <a:buNone/>
            </a:pPr>
            <a:endParaRPr dirty="0"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6800" y="1717533"/>
            <a:ext cx="3369733" cy="508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890426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Widescreen</PresentationFormat>
  <Paragraphs>55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Trebuchet MS</vt:lpstr>
      <vt:lpstr>Office Theme</vt:lpstr>
      <vt:lpstr>Farmers and Railroads – AH2</vt:lpstr>
      <vt:lpstr>PowerPoint Presentation</vt:lpstr>
      <vt:lpstr>Railroads Open The West</vt:lpstr>
      <vt:lpstr>Union Pacific and Central Pacific create a transcontinental railroad</vt:lpstr>
      <vt:lpstr>PowerPoint Presentation</vt:lpstr>
      <vt:lpstr>PowerPoint Presentation</vt:lpstr>
      <vt:lpstr>Promontory, Utah</vt:lpstr>
      <vt:lpstr>Spanning the Continent With Rails</vt:lpstr>
      <vt:lpstr>Binding the Continent w/ RR Ties</vt:lpstr>
      <vt:lpstr>RR Consolidation and Mechanization</vt:lpstr>
      <vt:lpstr>Revolution By RRs</vt:lpstr>
      <vt:lpstr>PowerPoint Presentation</vt:lpstr>
      <vt:lpstr>Wrongdoing in Railroading</vt:lpstr>
      <vt:lpstr>PowerPoint Presentation</vt:lpstr>
      <vt:lpstr>Gov’t Bridles the Iron Horse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Farmers and Railroads – AH2</dc:title>
  <dc:creator>Paul Scruggs</dc:creator>
  <cp:lastModifiedBy>Paul Scruggs</cp:lastModifiedBy>
  <cp:revision>1</cp:revision>
  <dcterms:created xsi:type="dcterms:W3CDTF">2020-08-20T17:34:34Z</dcterms:created>
  <dcterms:modified xsi:type="dcterms:W3CDTF">2020-08-20T17:34:40Z</dcterms:modified>
</cp:coreProperties>
</file>