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  <p:sldMasterId id="2147483654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258" r:id="rId6"/>
    <p:sldId id="265" r:id="rId7"/>
    <p:sldId id="275" r:id="rId8"/>
    <p:sldId id="276" r:id="rId9"/>
    <p:sldId id="260" r:id="rId10"/>
    <p:sldId id="264" r:id="rId11"/>
    <p:sldId id="277" r:id="rId12"/>
    <p:sldId id="271" r:id="rId13"/>
    <p:sldId id="266" r:id="rId14"/>
    <p:sldId id="272" r:id="rId15"/>
    <p:sldId id="273" r:id="rId16"/>
    <p:sldId id="267" r:id="rId17"/>
    <p:sldId id="259" r:id="rId18"/>
    <p:sldId id="269" r:id="rId19"/>
    <p:sldId id="274" r:id="rId20"/>
    <p:sldId id="270" r:id="rId21"/>
    <p:sldId id="268" r:id="rId22"/>
    <p:sldId id="262" r:id="rId23"/>
    <p:sldId id="261" r:id="rId24"/>
  </p:sldIdLst>
  <p:sldSz cx="9144000" cy="6858000" type="screen4x3"/>
  <p:notesSz cx="6858000" cy="9144000"/>
  <p:embeddedFontLst>
    <p:embeddedFont>
      <p:font typeface="Allerta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B5155D-1C39-4252-B95C-BF90B2A9D4C2}" v="1" dt="2019-01-31T16:59:03.802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cruggs" userId="4f42e77a0b329fde" providerId="LiveId" clId="{DAB5155D-1C39-4252-B95C-BF90B2A9D4C2}"/>
    <pc:docChg chg="modSld sldOrd">
      <pc:chgData name="Paul Scruggs" userId="4f42e77a0b329fde" providerId="LiveId" clId="{DAB5155D-1C39-4252-B95C-BF90B2A9D4C2}" dt="2019-01-31T16:59:03.795" v="0"/>
      <pc:docMkLst>
        <pc:docMk/>
      </pc:docMkLst>
      <pc:sldChg chg="ord">
        <pc:chgData name="Paul Scruggs" userId="4f42e77a0b329fde" providerId="LiveId" clId="{DAB5155D-1C39-4252-B95C-BF90B2A9D4C2}" dt="2019-01-31T16:59:03.795" v="0"/>
        <pc:sldMkLst>
          <pc:docMk/>
          <pc:sldMk cId="0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60819-3CE9-487A-A1DB-3190B583C3B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810D-D016-4AE6-9FAE-C73D7CBC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076677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075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522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114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589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641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3193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9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904240" y="3436619"/>
            <a:ext cx="6502399" cy="7683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904240" y="4255769"/>
            <a:ext cx="6502399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916940" y="4814569"/>
            <a:ext cx="6502399" cy="717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 2 Lin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01039" y="539285"/>
            <a:ext cx="7658100" cy="1262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 1 Lin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01039" y="554037"/>
            <a:ext cx="7658100" cy="563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043940" y="1638300"/>
            <a:ext cx="6629400" cy="40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10"/>
          <p:cNvCxnSpPr/>
          <p:nvPr/>
        </p:nvCxnSpPr>
        <p:spPr>
          <a:xfrm>
            <a:off x="993775" y="4205287"/>
            <a:ext cx="6921499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/>
        </p:nvSpPr>
        <p:spPr>
          <a:xfrm>
            <a:off x="7767635" y="6137275"/>
            <a:ext cx="838198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llert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cxnSp>
        <p:nvCxnSpPr>
          <p:cNvPr id="24" name="Shape 24"/>
          <p:cNvCxnSpPr/>
          <p:nvPr/>
        </p:nvCxnSpPr>
        <p:spPr>
          <a:xfrm>
            <a:off x="765175" y="1846260"/>
            <a:ext cx="7429500" cy="0"/>
          </a:xfrm>
          <a:prstGeom prst="straightConnector1">
            <a:avLst/>
          </a:prstGeom>
          <a:noFill/>
          <a:ln w="28575" cap="flat" cmpd="sng">
            <a:solidFill>
              <a:srgbClr val="7C0423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Shape 50"/>
          <p:cNvCxnSpPr/>
          <p:nvPr/>
        </p:nvCxnSpPr>
        <p:spPr>
          <a:xfrm>
            <a:off x="765175" y="1308100"/>
            <a:ext cx="7429500" cy="0"/>
          </a:xfrm>
          <a:prstGeom prst="straightConnector1">
            <a:avLst/>
          </a:prstGeom>
          <a:noFill/>
          <a:ln w="28575" cap="flat" cmpd="sng">
            <a:solidFill>
              <a:srgbClr val="7C042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" name="Shape 51"/>
          <p:cNvSpPr txBox="1"/>
          <p:nvPr/>
        </p:nvSpPr>
        <p:spPr>
          <a:xfrm>
            <a:off x="7767635" y="6137275"/>
            <a:ext cx="838198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llert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904875" y="3436937"/>
            <a:ext cx="6502399" cy="7683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200" b="1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The Great Awakening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904875" y="4256087"/>
            <a:ext cx="6502399" cy="539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1730s-1740s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BBCF-F032-41E7-B954-DFE820F5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95C12-17DC-44E8-A430-FE611630D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Edwards – </a:t>
            </a:r>
            <a:r>
              <a:rPr lang="en-US" sz="2800" i="1" dirty="0"/>
              <a:t>A Faithful Narrative of the Surprising Work of God</a:t>
            </a:r>
            <a:endParaRPr lang="en-US" sz="2800" dirty="0"/>
          </a:p>
          <a:p>
            <a:r>
              <a:rPr lang="en-US" sz="2800" dirty="0"/>
              <a:t>	-published London 1737, Boston 1738</a:t>
            </a:r>
          </a:p>
        </p:txBody>
      </p:sp>
    </p:spTree>
    <p:extLst>
      <p:ext uri="{BB962C8B-B14F-4D97-AF65-F5344CB8AC3E}">
        <p14:creationId xmlns:p14="http://schemas.microsoft.com/office/powerpoint/2010/main" val="364328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Trans-Atlantic Exchanges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Johnathan Edwards &gt;&gt;&gt;&gt;&gt;&gt; writings across the Atlantic and read by George Whitefield &gt;&gt;&gt;&gt;&gt;&gt;&gt; Whitefield’s sermons printed and carried across the Atlantic and created an eager audience in the colonies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3" y="3713584"/>
            <a:ext cx="3643887" cy="27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0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FF97-1772-4A97-8C8F-B6BE1D1C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084DC-3B08-406B-8C06-8E31E3A84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“my knees smote together…and it seemed to me I was a sinking down into hell…but then I resigned my distress and was perfectly easy quiet and calm…and it seemed as if I had a new soul &amp; body both.” – Hannah Heaton</a:t>
            </a:r>
          </a:p>
        </p:txBody>
      </p:sp>
    </p:spTree>
    <p:extLst>
      <p:ext uri="{BB962C8B-B14F-4D97-AF65-F5344CB8AC3E}">
        <p14:creationId xmlns:p14="http://schemas.microsoft.com/office/powerpoint/2010/main" val="332292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1DE6-1FD3-4801-B315-C7DB47B6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347C0-13F6-4C5D-A14F-13E6364F6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Itinerant preachers – </a:t>
            </a:r>
            <a:r>
              <a:rPr lang="en-US" sz="2800" dirty="0"/>
              <a:t>stressed “heart religion”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2D243-6CBD-43F2-A807-F32DCCEA7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60" y="2720482"/>
            <a:ext cx="6131191" cy="35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9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Whitefield’s American Farewell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-20,000 in Boston</a:t>
            </a:r>
          </a:p>
          <a:p>
            <a:endParaRPr lang="en-US" sz="2800" dirty="0"/>
          </a:p>
          <a:p>
            <a:r>
              <a:rPr lang="en-US" sz="2800" dirty="0"/>
              <a:t>-”The generality of preachers talk of an unknown and unfelt Christ.  </a:t>
            </a:r>
            <a:r>
              <a:rPr lang="en-US" sz="2800" i="1" dirty="0"/>
              <a:t>The reason why many congregations have been dead is, because they had dead men preaching to them.”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546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01675" y="896937"/>
            <a:ext cx="7658100" cy="842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800" b="1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Old Lights vs. New Lights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876300" y="2006600"/>
            <a:ext cx="7150099" cy="4400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Churches that grew as a result of the Great Awakening: Presbyterianism, Methodism, Baptism (New Lights)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28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hallenged authority and hierarchy of established churches (Old Lights: Congregationalists and Anglicans)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Great Awakening said that anybody could be converted and born again. You didn’t need traditional church leadership to decide whether or not you belonged.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Old Light and New Light Schools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14" y="2817845"/>
            <a:ext cx="3026325" cy="302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1" y="2817845"/>
            <a:ext cx="3810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D57-EA50-4709-AAA1-1835A6B5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Light Schools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AF8D6-4EF1-4251-B0BA-B70160E75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King’s College (Columbia) – NY</a:t>
            </a:r>
          </a:p>
          <a:p>
            <a:r>
              <a:rPr lang="en-US" sz="2400" dirty="0"/>
              <a:t>College of Rhode Island  (Brown) – </a:t>
            </a:r>
          </a:p>
          <a:p>
            <a:r>
              <a:rPr lang="en-US" sz="2400" dirty="0"/>
              <a:t>Queen’s College (Rutgers)</a:t>
            </a:r>
          </a:p>
        </p:txBody>
      </p:sp>
    </p:spTree>
    <p:extLst>
      <p:ext uri="{BB962C8B-B14F-4D97-AF65-F5344CB8AC3E}">
        <p14:creationId xmlns:p14="http://schemas.microsoft.com/office/powerpoint/2010/main" val="420544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FDC0-34D4-4FF9-8FEA-03F2373D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Jeremiads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523D5-5CD6-4B06-81D0-D22047BC0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New type of sermon </a:t>
            </a:r>
          </a:p>
          <a:p>
            <a:endParaRPr lang="en-US" sz="2000" dirty="0"/>
          </a:p>
          <a:p>
            <a:r>
              <a:rPr lang="en-US" sz="2000" dirty="0"/>
              <a:t>Focused on Biblical teachings of Jeremiah (prophet who warned of Doom)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35D8B-AF44-4B6D-B419-A352E0F70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1" y="3562618"/>
            <a:ext cx="3657600" cy="239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6DD48-C86C-4B19-B7F4-126350110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856" y="3644900"/>
            <a:ext cx="2968283" cy="22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Half-Way Covenant – 1662  - assembly of Boston ministers – baptized children of church members get “halfway” membership and secure baptism for own children</a:t>
            </a:r>
          </a:p>
          <a:p>
            <a:r>
              <a:rPr lang="en-US" sz="3200" dirty="0"/>
              <a:t>-no vote in church </a:t>
            </a:r>
            <a:r>
              <a:rPr lang="en-US" sz="3200"/>
              <a:t>or communion </a:t>
            </a:r>
          </a:p>
        </p:txBody>
      </p:sp>
    </p:spTree>
    <p:extLst>
      <p:ext uri="{BB962C8B-B14F-4D97-AF65-F5344CB8AC3E}">
        <p14:creationId xmlns:p14="http://schemas.microsoft.com/office/powerpoint/2010/main" val="127217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01675" y="923925"/>
            <a:ext cx="7658100" cy="877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800" b="1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What was the Great Awakening?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437" y="2109785"/>
            <a:ext cx="4694235" cy="3608386"/>
          </a:xfrm>
          <a:prstGeom prst="rect">
            <a:avLst/>
          </a:prstGeom>
          <a:solidFill>
            <a:srgbClr val="EEEEEE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" name="Shape 30"/>
          <p:cNvSpPr txBox="1"/>
          <p:nvPr/>
        </p:nvSpPr>
        <p:spPr>
          <a:xfrm>
            <a:off x="5486400" y="1963735"/>
            <a:ext cx="2603499" cy="434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3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Religious revival movement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3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Evangelicism – “new birth” considered the ultimate religious experience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3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Followers accepted that they were sinners and asked for salvation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438275" y="5719762"/>
            <a:ext cx="2994024" cy="368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George Whitefield preaching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01039" y="554037"/>
            <a:ext cx="7658100" cy="56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Peak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043940" y="1638300"/>
            <a:ext cx="6629400" cy="401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 dirty="0"/>
              <a:t>-Peaked in Virginia in 1760s</a:t>
            </a:r>
          </a:p>
          <a:p>
            <a:pPr rtl="0">
              <a:spcBef>
                <a:spcPts val="0"/>
              </a:spcBef>
              <a:buNone/>
            </a:pPr>
            <a:r>
              <a:rPr lang="en-US" sz="3000" dirty="0"/>
              <a:t>-Revivals too emotionally demanding to last</a:t>
            </a:r>
            <a:endParaRPr sz="3000" dirty="0"/>
          </a:p>
          <a:p>
            <a:pPr>
              <a:spcBef>
                <a:spcPts val="0"/>
              </a:spcBef>
              <a:buNone/>
            </a:pPr>
            <a:r>
              <a:rPr lang="en-US" sz="3000" dirty="0"/>
              <a:t>-Religious fervor replaced with Revolutionary fervor</a:t>
            </a:r>
          </a:p>
        </p:txBody>
      </p:sp>
      <p:pic>
        <p:nvPicPr>
          <p:cNvPr id="3" name="Picture 2" descr="A picture containing people, group, standing, boat&#10;&#10;Description automatically generated">
            <a:extLst>
              <a:ext uri="{FF2B5EF4-FFF2-40B4-BE49-F238E27FC236}">
                <a16:creationId xmlns:a16="http://schemas.microsoft.com/office/drawing/2014/main" id="{CCDBC3B4-98B6-41D9-901F-E81A4DAA0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423" y="4134678"/>
            <a:ext cx="4414867" cy="2483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01039" y="554037"/>
            <a:ext cx="7658100" cy="56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Religion Spreads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043940" y="1638300"/>
            <a:ext cx="6629400" cy="401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dirty="0"/>
              <a:t>Great Awakening extended religion to: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	poor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	blacks spurned by many sects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/>
              <a:t>	new settled areas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women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Bridging the gap between Southern whites and slaves?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01039" y="539285"/>
            <a:ext cx="7658100" cy="12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800" b="1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Before the Great Awakening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876300" y="2082800"/>
            <a:ext cx="7150099" cy="3970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Before the 1730s, most colonies had two established religions.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1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Congregationalism</a:t>
            </a:r>
            <a:r>
              <a:rPr lang="en-US" sz="2800" b="0" i="1" u="none" strike="noStrike" cap="none" baseline="0">
                <a:solidFill>
                  <a:srgbClr val="E46C0A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</a:t>
            </a:r>
            <a:r>
              <a:rPr lang="en-US" sz="28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was the largest religion in New England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1" i="1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Anglicanism</a:t>
            </a:r>
            <a:r>
              <a:rPr lang="en-US" sz="2800" b="0" i="1" u="none" strike="noStrike" cap="none" baseline="0">
                <a:solidFill>
                  <a:srgbClr val="E46C0A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</a:t>
            </a:r>
            <a:r>
              <a:rPr lang="en-US" sz="2800" b="0" i="1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was the largest religion in New York and the Southern colonies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5377" y="4225975"/>
            <a:ext cx="1734699" cy="24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-1730s and 1740s – local revivalism in Raritan Valley of NJ began to spread</a:t>
            </a:r>
          </a:p>
          <a:p>
            <a:r>
              <a:rPr lang="en-US" sz="2800" dirty="0"/>
              <a:t>-Theodore Frelinghuysen (Dutch Reformed Church)</a:t>
            </a:r>
          </a:p>
        </p:txBody>
      </p:sp>
    </p:spTree>
    <p:extLst>
      <p:ext uri="{BB962C8B-B14F-4D97-AF65-F5344CB8AC3E}">
        <p14:creationId xmlns:p14="http://schemas.microsoft.com/office/powerpoint/2010/main" val="290343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EDEA-EA91-47A0-BAD3-2ECC59BC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37690-8C24-49A5-AF70-AD4D40A33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-Tennent Family (William and son Gilbert (Presbyterian)</a:t>
            </a:r>
          </a:p>
          <a:p>
            <a:endParaRPr lang="en-US" sz="2400" dirty="0"/>
          </a:p>
          <a:p>
            <a:r>
              <a:rPr lang="en-US" sz="2400" dirty="0"/>
              <a:t>“Pietism” – emphasis on holy life without troubling too much about doctrinal disputes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5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0AE4-E7F6-4A35-90FC-FD83046C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" y="332536"/>
            <a:ext cx="7658100" cy="563562"/>
          </a:xfrm>
        </p:spPr>
        <p:txBody>
          <a:bodyPr/>
          <a:lstStyle/>
          <a:p>
            <a:r>
              <a:rPr lang="en-US" sz="2400" dirty="0"/>
              <a:t>“Log College” – prototype for College of New Jersey (Princeton)</a:t>
            </a:r>
            <a:br>
              <a:rPr lang="en-US" sz="14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568E6-B9FB-4E5C-ACB1-5356BE3FA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vintage photo of a house&#10;&#10;Description automatically generated">
            <a:extLst>
              <a:ext uri="{FF2B5EF4-FFF2-40B4-BE49-F238E27FC236}">
                <a16:creationId xmlns:a16="http://schemas.microsoft.com/office/drawing/2014/main" id="{DDF29724-94A4-44B1-879A-A720D583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085"/>
            <a:ext cx="4236451" cy="2949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8E736-4AB4-4F8C-9CA7-415CD20D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175" y="2110250"/>
            <a:ext cx="4599152" cy="30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01675" y="554037"/>
            <a:ext cx="7658100" cy="563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800" b="1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Leaders of the Great Awakening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625" y="1785935"/>
            <a:ext cx="2938462" cy="3614735"/>
          </a:xfrm>
          <a:prstGeom prst="rect">
            <a:avLst/>
          </a:prstGeom>
          <a:solidFill>
            <a:srgbClr val="EEEEEE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l="14533" r="18684"/>
          <a:stretch/>
        </p:blipFill>
        <p:spPr>
          <a:xfrm>
            <a:off x="4681537" y="1597025"/>
            <a:ext cx="2914649" cy="3608386"/>
          </a:xfrm>
          <a:prstGeom prst="rect">
            <a:avLst/>
          </a:prstGeom>
          <a:solidFill>
            <a:srgbClr val="EEEEEE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9" name="Shape 59"/>
          <p:cNvSpPr txBox="1"/>
          <p:nvPr/>
        </p:nvSpPr>
        <p:spPr>
          <a:xfrm>
            <a:off x="1651000" y="5446712"/>
            <a:ext cx="25019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George Whitefield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800600" y="5264150"/>
            <a:ext cx="26288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Jonathan Edwards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Johnathan Edwards – grandson of Solomon Stoddard (Northampton – 6 revivals over 60 years) – “Our people do not so much need to have their heads stored, as to have their hearts touched”</a:t>
            </a:r>
          </a:p>
          <a:p>
            <a:r>
              <a:rPr lang="en-US" sz="2400" dirty="0"/>
              <a:t>	-Mid-1735 – Joseph Hawley’s suicide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96549-8C31-4448-87FF-6A958E173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4319302"/>
            <a:ext cx="2368352" cy="1332198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875684F0-E69F-4262-A206-C2E0B1B1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99" y="3927416"/>
            <a:ext cx="1567796" cy="1723728"/>
          </a:xfrm>
          <a:prstGeom prst="rect">
            <a:avLst/>
          </a:prstGeom>
        </p:spPr>
      </p:pic>
      <p:pic>
        <p:nvPicPr>
          <p:cNvPr id="9" name="Picture 8" descr="A person wearing a blue shirt&#10;&#10;Description automatically generated">
            <a:extLst>
              <a:ext uri="{FF2B5EF4-FFF2-40B4-BE49-F238E27FC236}">
                <a16:creationId xmlns:a16="http://schemas.microsoft.com/office/drawing/2014/main" id="{B11C84A6-7E84-46DE-9321-EDCDD57BB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465" y="4748064"/>
            <a:ext cx="2164008" cy="21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BAF0-983A-4F99-959F-7368C947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18E9B-40D6-4203-B3DB-8998B08D3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George Whitefield – England and Wales to colonies – great marketing - Ben Franklin and printing connection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71854-3460-4233-8A96-B065E5DC9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20" y="2850479"/>
            <a:ext cx="2967773" cy="36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6730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asic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sic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556</Words>
  <Application>Microsoft Office PowerPoint</Application>
  <PresentationFormat>On-screen Show (4:3)</PresentationFormat>
  <Paragraphs>63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Helvetica Neue</vt:lpstr>
      <vt:lpstr>Arial</vt:lpstr>
      <vt:lpstr>Allerta</vt:lpstr>
      <vt:lpstr>Calibri</vt:lpstr>
      <vt:lpstr>1_Title Slide</vt:lpstr>
      <vt:lpstr>2_Basic Slide</vt:lpstr>
      <vt:lpstr>1_Basic Slide</vt:lpstr>
      <vt:lpstr>PowerPoint Presentation</vt:lpstr>
      <vt:lpstr>What was the Great Awakening?</vt:lpstr>
      <vt:lpstr>Before the Great Awakening</vt:lpstr>
      <vt:lpstr>PowerPoint Presentation</vt:lpstr>
      <vt:lpstr>PowerPoint Presentation</vt:lpstr>
      <vt:lpstr>“Log College” – prototype for College of New Jersey (Princeton) </vt:lpstr>
      <vt:lpstr>Leaders of the Great Awakening</vt:lpstr>
      <vt:lpstr>PowerPoint Presentation</vt:lpstr>
      <vt:lpstr>PowerPoint Presentation</vt:lpstr>
      <vt:lpstr>PowerPoint Presentation</vt:lpstr>
      <vt:lpstr>Trans-Atlantic Exchanges</vt:lpstr>
      <vt:lpstr>PowerPoint Presentation</vt:lpstr>
      <vt:lpstr>PowerPoint Presentation</vt:lpstr>
      <vt:lpstr>Whitefield’s American Farewell</vt:lpstr>
      <vt:lpstr>Old Lights vs. New Lights</vt:lpstr>
      <vt:lpstr>Old Light and New Light Schools</vt:lpstr>
      <vt:lpstr>New Light Schools</vt:lpstr>
      <vt:lpstr>Jeremiads</vt:lpstr>
      <vt:lpstr>PowerPoint Presentation</vt:lpstr>
      <vt:lpstr>Peak</vt:lpstr>
      <vt:lpstr>Religion Spreads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Scruggs</dc:creator>
  <cp:lastModifiedBy>Paul Scruggs</cp:lastModifiedBy>
  <cp:revision>15</cp:revision>
  <cp:lastPrinted>2015-09-02T18:51:19Z</cp:lastPrinted>
  <dcterms:modified xsi:type="dcterms:W3CDTF">2020-08-26T02:28:16Z</dcterms:modified>
</cp:coreProperties>
</file>