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93" r:id="rId3"/>
    <p:sldId id="294" r:id="rId4"/>
    <p:sldId id="257" r:id="rId5"/>
    <p:sldId id="258" r:id="rId6"/>
    <p:sldId id="298" r:id="rId7"/>
    <p:sldId id="296" r:id="rId8"/>
    <p:sldId id="297" r:id="rId9"/>
    <p:sldId id="295" r:id="rId10"/>
    <p:sldId id="259" r:id="rId11"/>
    <p:sldId id="262" r:id="rId12"/>
    <p:sldId id="263" r:id="rId13"/>
    <p:sldId id="292" r:id="rId14"/>
    <p:sldId id="264" r:id="rId15"/>
    <p:sldId id="265" r:id="rId16"/>
    <p:sldId id="260" r:id="rId17"/>
    <p:sldId id="261" r:id="rId18"/>
    <p:sldId id="268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9" r:id="rId31"/>
    <p:sldId id="300" r:id="rId32"/>
    <p:sldId id="278" r:id="rId33"/>
    <p:sldId id="279" r:id="rId34"/>
    <p:sldId id="301" r:id="rId35"/>
    <p:sldId id="280" r:id="rId36"/>
    <p:sldId id="302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07C0E-A369-4024-8F04-8C6AF6623932}" v="339" dt="2018-08-30T12:09:42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45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77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7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8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4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6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2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A223-9EA4-4F74-B029-EF7C3D724B5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C7933E-BC7B-4EBE-B8E7-205118818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13 Colonies Settlement – AP US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Finally makes VA profitable</a:t>
            </a:r>
          </a:p>
          <a:p>
            <a:pPr lvl="1"/>
            <a:r>
              <a:rPr lang="en-US" sz="2400" dirty="0"/>
              <a:t>John Rolfe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38" y="1270000"/>
            <a:ext cx="5239966" cy="39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4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Chesapeake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Indentured Servants</a:t>
            </a:r>
          </a:p>
          <a:p>
            <a:r>
              <a:rPr lang="en-US" sz="2400" dirty="0"/>
              <a:t>Headright </a:t>
            </a:r>
          </a:p>
          <a:p>
            <a:pPr lvl="1"/>
            <a:r>
              <a:rPr lang="en-US" sz="2000" dirty="0"/>
              <a:t>50 acres of land</a:t>
            </a:r>
          </a:p>
          <a:p>
            <a:r>
              <a:rPr lang="en-US" sz="2200" dirty="0"/>
              <a:t>Slavery (1619)</a:t>
            </a:r>
          </a:p>
          <a:p>
            <a:pPr lvl="1"/>
            <a:r>
              <a:rPr lang="en-US" sz="2200" dirty="0"/>
              <a:t>400 African laborers in VA by 1650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37" y="1311613"/>
            <a:ext cx="5740214" cy="29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4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1660s low tobacco prices</a:t>
            </a:r>
          </a:p>
          <a:p>
            <a:r>
              <a:rPr lang="en-US" sz="2400" dirty="0"/>
              <a:t>Overproduction</a:t>
            </a:r>
          </a:p>
          <a:p>
            <a:r>
              <a:rPr lang="en-US" sz="2400" dirty="0"/>
              <a:t>Hurt MD and VA</a:t>
            </a:r>
          </a:p>
          <a:p>
            <a:r>
              <a:rPr lang="en-US" sz="2400" dirty="0"/>
              <a:t>House of Burgesses attempted to raise prices, London merchants retaliate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27" y="964086"/>
            <a:ext cx="4263309" cy="43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3" y="139093"/>
            <a:ext cx="8738511" cy="67383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Sir William Berkeley – royal </a:t>
            </a:r>
            <a:r>
              <a:rPr lang="en-US" sz="2400" dirty="0" err="1"/>
              <a:t>gov</a:t>
            </a:r>
            <a:r>
              <a:rPr lang="en-US" sz="2400" dirty="0"/>
              <a:t> of VA</a:t>
            </a:r>
          </a:p>
          <a:p>
            <a:pPr lvl="1"/>
            <a:r>
              <a:rPr lang="en-US" sz="2200" dirty="0"/>
              <a:t>Antagonized small farmers on frontier</a:t>
            </a:r>
          </a:p>
          <a:p>
            <a:pPr lvl="1"/>
            <a:r>
              <a:rPr lang="en-US" sz="2200" dirty="0"/>
              <a:t>Not enough protection against Native Americans</a:t>
            </a:r>
          </a:p>
          <a:p>
            <a:r>
              <a:rPr lang="en-US" sz="2400" dirty="0"/>
              <a:t>Nathaniel Bacon – gentleman farmer led rebellion against Berkeley – resented eastern elites</a:t>
            </a:r>
          </a:p>
          <a:p>
            <a:r>
              <a:rPr lang="en-US" sz="2400" dirty="0"/>
              <a:t>1676 – burned Jamestown, Bacon died, rebellion fizzled</a:t>
            </a:r>
          </a:p>
          <a:p>
            <a:r>
              <a:rPr lang="en-US" sz="2400" dirty="0"/>
              <a:t>Charles II on Berkeley -  “that old fool…”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4" y="1115078"/>
            <a:ext cx="3980437" cy="4926283"/>
          </a:xfrm>
        </p:spPr>
      </p:pic>
    </p:spTree>
    <p:extLst>
      <p:ext uri="{BB962C8B-B14F-4D97-AF65-F5344CB8AC3E}">
        <p14:creationId xmlns:p14="http://schemas.microsoft.com/office/powerpoint/2010/main" val="1941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Bacon’s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Highlighted class conflict</a:t>
            </a:r>
          </a:p>
          <a:p>
            <a:r>
              <a:rPr lang="en-US" sz="2400" dirty="0"/>
              <a:t>Need for different labor sources (than indentured servants)</a:t>
            </a:r>
          </a:p>
          <a:p>
            <a:pPr lvl="1"/>
            <a:r>
              <a:rPr lang="en-US" sz="2200" dirty="0"/>
              <a:t>African Slaves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93" y="330739"/>
            <a:ext cx="4057520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Plymouth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Separatists</a:t>
            </a:r>
          </a:p>
          <a:p>
            <a:r>
              <a:rPr lang="en-US" sz="2400" dirty="0"/>
              <a:t>Intended for VA, settled of Mass coast</a:t>
            </a:r>
          </a:p>
          <a:p>
            <a:r>
              <a:rPr lang="en-US" sz="2400" dirty="0"/>
              <a:t>Mayflower Compact</a:t>
            </a:r>
          </a:p>
          <a:p>
            <a:pPr lvl="1"/>
            <a:r>
              <a:rPr lang="en-US" sz="2200" dirty="0"/>
              <a:t>Direct Democracy</a:t>
            </a:r>
          </a:p>
          <a:p>
            <a:r>
              <a:rPr lang="en-US" sz="2400" dirty="0"/>
              <a:t>William Bradford</a:t>
            </a:r>
          </a:p>
          <a:p>
            <a:r>
              <a:rPr lang="en-US" sz="2400" dirty="0"/>
              <a:t>Miles Standish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42" y="1655526"/>
            <a:ext cx="2733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Bay Colony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Puritans gained a royal charter for Massachusetts Bay Company (1629)</a:t>
            </a:r>
          </a:p>
          <a:p>
            <a:r>
              <a:rPr lang="en-US" sz="2400" dirty="0"/>
              <a:t>1630 – John Winthrop sailed and founded Boston and other towns</a:t>
            </a:r>
          </a:p>
          <a:p>
            <a:r>
              <a:rPr lang="en-US" sz="2400" dirty="0"/>
              <a:t>1630s – English Civil War drove more migration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33" y="3580038"/>
            <a:ext cx="249936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1630 – Puritans – John Winthrop – City on a Hill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39" y="2782111"/>
            <a:ext cx="5797809" cy="38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1632 - Granted to George Calvert (Lord Baltimore) by Charles I</a:t>
            </a:r>
          </a:p>
          <a:p>
            <a:pPr lvl="1"/>
            <a:r>
              <a:rPr lang="en-US" sz="2200" dirty="0"/>
              <a:t>-Named </a:t>
            </a:r>
            <a:r>
              <a:rPr lang="en-US" sz="2200"/>
              <a:t>for Henrietta Maria</a:t>
            </a:r>
            <a:endParaRPr lang="en-US" sz="2200" dirty="0"/>
          </a:p>
          <a:p>
            <a:r>
              <a:rPr lang="en-US" sz="2400" dirty="0"/>
              <a:t>Haven for Catholics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Lord Baltimore (Cecil Calvert) put plan in place in 1634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76" y="597752"/>
            <a:ext cx="3593220" cy="5444274"/>
          </a:xfrm>
        </p:spPr>
      </p:pic>
    </p:spTree>
    <p:extLst>
      <p:ext uri="{BB962C8B-B14F-4D97-AF65-F5344CB8AC3E}">
        <p14:creationId xmlns:p14="http://schemas.microsoft.com/office/powerpoint/2010/main" val="407831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2" y="110496"/>
            <a:ext cx="5878838" cy="6523414"/>
          </a:xfrm>
        </p:spPr>
      </p:pic>
    </p:spTree>
    <p:extLst>
      <p:ext uri="{BB962C8B-B14F-4D97-AF65-F5344CB8AC3E}">
        <p14:creationId xmlns:p14="http://schemas.microsoft.com/office/powerpoint/2010/main" val="251936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of Toleration - 1649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Passed by Maryland assembly</a:t>
            </a:r>
          </a:p>
          <a:p>
            <a:r>
              <a:rPr lang="en-US" sz="2400" dirty="0"/>
              <a:t>Granted religious freedom to all Christians</a:t>
            </a:r>
          </a:p>
          <a:p>
            <a:pPr lvl="1"/>
            <a:r>
              <a:rPr lang="en-US" sz="2200" dirty="0"/>
              <a:t>Death for denying Divinity of Christ</a:t>
            </a:r>
          </a:p>
          <a:p>
            <a:r>
              <a:rPr lang="en-US" sz="2400" dirty="0"/>
              <a:t>Late 1600s – mini civil war</a:t>
            </a:r>
          </a:p>
          <a:p>
            <a:pPr lvl="1"/>
            <a:r>
              <a:rPr lang="en-US" sz="2200" dirty="0"/>
              <a:t>Protestant revolt </a:t>
            </a:r>
          </a:p>
          <a:p>
            <a:pPr lvl="2"/>
            <a:r>
              <a:rPr lang="en-US" sz="2000" dirty="0"/>
              <a:t>Act of Toleration repealed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81" y="3268987"/>
            <a:ext cx="4859441" cy="32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5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Roger Williams to Boston 1631</a:t>
            </a:r>
          </a:p>
          <a:p>
            <a:pPr lvl="1"/>
            <a:r>
              <a:rPr lang="en-US" sz="2200" dirty="0"/>
              <a:t>Minister</a:t>
            </a:r>
            <a:endParaRPr lang="en-US" sz="2000" dirty="0"/>
          </a:p>
          <a:p>
            <a:pPr lvl="1"/>
            <a:r>
              <a:rPr lang="en-US" sz="2000" dirty="0"/>
              <a:t>Taught conscience is beyond civil or church authority</a:t>
            </a:r>
          </a:p>
          <a:p>
            <a:pPr lvl="1"/>
            <a:r>
              <a:rPr lang="en-US" sz="2000" dirty="0"/>
              <a:t>Separation of Church and State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Banished from MA</a:t>
            </a:r>
          </a:p>
          <a:p>
            <a:pPr lvl="2"/>
            <a:r>
              <a:rPr lang="en-US" sz="2000" dirty="0"/>
              <a:t>Fled south and founded Providence 1636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22" y="121455"/>
            <a:ext cx="6238671" cy="20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58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Recognized rights of Indians and paid them for land use</a:t>
            </a:r>
          </a:p>
          <a:p>
            <a:r>
              <a:rPr lang="en-US" sz="2400" dirty="0"/>
              <a:t>Allowed Catholics, Quakers, Jews to worship freely</a:t>
            </a:r>
          </a:p>
          <a:p>
            <a:r>
              <a:rPr lang="en-US" sz="2400" dirty="0"/>
              <a:t>One of 1</a:t>
            </a:r>
            <a:r>
              <a:rPr lang="en-US" sz="2400" baseline="30000" dirty="0"/>
              <a:t>st</a:t>
            </a:r>
            <a:r>
              <a:rPr lang="en-US" sz="2400" dirty="0"/>
              <a:t> Baptist churches in America</a:t>
            </a:r>
          </a:p>
          <a:p>
            <a:endParaRPr lang="en-US" sz="2400" dirty="0"/>
          </a:p>
          <a:p>
            <a:r>
              <a:rPr lang="en-US" sz="2400" dirty="0"/>
              <a:t>“The open Bible on the altar declares our belief in the presence of God through the proclaimed word and our commitment to the “soul liberty” of the individual conscience.”</a:t>
            </a:r>
          </a:p>
          <a:p>
            <a:pPr lvl="1"/>
            <a:r>
              <a:rPr lang="en-US" sz="2200" dirty="0"/>
              <a:t>Bulletin of the First Baptist Church, Providence, R.I. founded 1638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55" y="27005"/>
            <a:ext cx="3127057" cy="40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 Hutchinson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Antinomianism – </a:t>
            </a:r>
            <a:r>
              <a:rPr lang="en-US" sz="2400" dirty="0"/>
              <a:t>faith alone (not deeds) necessary for salvation</a:t>
            </a:r>
          </a:p>
          <a:p>
            <a:r>
              <a:rPr lang="en-US" sz="2400" dirty="0"/>
              <a:t>founded </a:t>
            </a:r>
            <a:r>
              <a:rPr lang="en-US" sz="2400" dirty="0" err="1"/>
              <a:t>Porstmouth</a:t>
            </a:r>
            <a:r>
              <a:rPr lang="en-US" sz="2400" dirty="0"/>
              <a:t> in 1638</a:t>
            </a:r>
          </a:p>
          <a:p>
            <a:r>
              <a:rPr lang="en-US" sz="2400" dirty="0"/>
              <a:t>Moved to Long Island and killed in Indian uprising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03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“sewer”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1644 – R Williams charter from Parliament – join Providence and Portsmouth</a:t>
            </a:r>
          </a:p>
          <a:p>
            <a:r>
              <a:rPr lang="en-US" sz="2400" dirty="0"/>
              <a:t>Refuge for many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336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Attracted those unhappy with Massachusetts</a:t>
            </a:r>
          </a:p>
          <a:p>
            <a:r>
              <a:rPr lang="en-US" sz="2400" dirty="0"/>
              <a:t>Thomas Hooker</a:t>
            </a:r>
          </a:p>
          <a:p>
            <a:pPr lvl="1"/>
            <a:r>
              <a:rPr lang="en-US" sz="2200" dirty="0"/>
              <a:t>Led Boston Puritans to Hartford - 1636</a:t>
            </a:r>
          </a:p>
          <a:p>
            <a:r>
              <a:rPr lang="en-US" sz="2400" dirty="0"/>
              <a:t>First written Constitution in American History – 1639</a:t>
            </a:r>
          </a:p>
          <a:p>
            <a:pPr lvl="1"/>
            <a:r>
              <a:rPr lang="en-US" sz="2000" i="1" dirty="0"/>
              <a:t>Fundamental Order of Connecticut</a:t>
            </a:r>
          </a:p>
          <a:p>
            <a:pPr lvl="2"/>
            <a:r>
              <a:rPr lang="en-US" sz="1800" dirty="0"/>
              <a:t>Representative gov’t – legislature by pop vote, </a:t>
            </a:r>
            <a:r>
              <a:rPr lang="en-US" sz="1800" dirty="0" err="1"/>
              <a:t>gov</a:t>
            </a:r>
            <a:r>
              <a:rPr lang="en-US" sz="1800" dirty="0"/>
              <a:t> by legislature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448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Connecticut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1637 – John Davenport – Hartford</a:t>
            </a:r>
          </a:p>
          <a:p>
            <a:r>
              <a:rPr lang="en-US" sz="2400" dirty="0"/>
              <a:t>1665 – New Haven and Hartford joined to form Conn.</a:t>
            </a:r>
          </a:p>
          <a:p>
            <a:r>
              <a:rPr lang="en-US" sz="2400" dirty="0"/>
              <a:t>Royal charter gave a limited degree of self - </a:t>
            </a:r>
            <a:r>
              <a:rPr lang="en-US" sz="2400" dirty="0" err="1"/>
              <a:t>govt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91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Hampshire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Last of New England Colonies</a:t>
            </a:r>
          </a:p>
          <a:p>
            <a:r>
              <a:rPr lang="en-US" sz="2400" dirty="0"/>
              <a:t>Separated from Mass in 1679  by Charles II</a:t>
            </a:r>
          </a:p>
          <a:p>
            <a:pPr lvl="1"/>
            <a:r>
              <a:rPr lang="en-US" sz="2200" dirty="0"/>
              <a:t>Increase royal control over colonies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42" y="1270000"/>
            <a:ext cx="5081158" cy="52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Late 17</a:t>
            </a:r>
            <a:r>
              <a:rPr lang="en-US" sz="2400" baseline="30000" dirty="0"/>
              <a:t>th</a:t>
            </a:r>
            <a:r>
              <a:rPr lang="en-US" sz="2400" dirty="0"/>
              <a:t> Century founding, Charles II restored to rule after Oliver Cromwell and Commonwealth</a:t>
            </a:r>
          </a:p>
        </p:txBody>
      </p:sp>
    </p:spTree>
    <p:extLst>
      <p:ext uri="{BB962C8B-B14F-4D97-AF65-F5344CB8AC3E}">
        <p14:creationId xmlns:p14="http://schemas.microsoft.com/office/powerpoint/2010/main" val="324565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Carolinas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Reward to 8 nobles (“lords proprietors”) for helping Charles gain throne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87" y="825500"/>
            <a:ext cx="5166032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" y="1930400"/>
            <a:ext cx="2782253" cy="4271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22" y="1930400"/>
            <a:ext cx="3259018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43" y="1908175"/>
            <a:ext cx="5317787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3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DA96-B9B3-401B-9908-87C8BF4A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in Carolina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9D790-2658-41A7-9CF2-E900E238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Lords Proprietors assured tolerance to everyone except for atheists</a:t>
            </a:r>
          </a:p>
          <a:p>
            <a:r>
              <a:rPr lang="en-US" dirty="0"/>
              <a:t>By 1702 SC Assembly barred non-Anglicans from political office and </a:t>
            </a:r>
            <a:r>
              <a:rPr lang="en-US" dirty="0" err="1"/>
              <a:t>est</a:t>
            </a:r>
            <a:r>
              <a:rPr lang="en-US" dirty="0"/>
              <a:t> Church of England as colony’s official tax-supported church</a:t>
            </a:r>
          </a:p>
        </p:txBody>
      </p:sp>
    </p:spTree>
    <p:extLst>
      <p:ext uri="{BB962C8B-B14F-4D97-AF65-F5344CB8AC3E}">
        <p14:creationId xmlns:p14="http://schemas.microsoft.com/office/powerpoint/2010/main" val="289340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a horse&#10;&#10;Description automatically generated">
            <a:extLst>
              <a:ext uri="{FF2B5EF4-FFF2-40B4-BE49-F238E27FC236}">
                <a16:creationId xmlns:a16="http://schemas.microsoft.com/office/drawing/2014/main" id="{AC85CCA4-E198-4098-9C84-5B093BC8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r="-2" b="425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6F7BA-A1E0-4989-BB40-A45BC9AE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The original “cowboys”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39A0-C615-45D6-A0C5-EA1AAB84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Black herdsmen – experience herding in Africa</a:t>
            </a:r>
          </a:p>
          <a:p>
            <a:pPr lvl="1"/>
            <a:r>
              <a:rPr lang="en-US" dirty="0"/>
              <a:t>Cattle branding, annual roundups, cow pens, cattle drives from interior to Charles Town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852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1670 – colonists from England and planters from Barbados</a:t>
            </a:r>
          </a:p>
          <a:p>
            <a:r>
              <a:rPr lang="en-US" sz="2400" dirty="0"/>
              <a:t>Rice growing</a:t>
            </a:r>
          </a:p>
          <a:p>
            <a:r>
              <a:rPr lang="en-US" sz="2400" dirty="0"/>
              <a:t>Large slave-labor population</a:t>
            </a:r>
          </a:p>
          <a:p>
            <a:r>
              <a:rPr lang="en-US" sz="2400" dirty="0"/>
              <a:t>Similar to West Indies</a:t>
            </a:r>
          </a:p>
          <a:p>
            <a:r>
              <a:rPr lang="en-US" sz="2400" dirty="0"/>
              <a:t>Aristocratic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567605"/>
            <a:ext cx="5572125" cy="41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84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 vale of humility between two mountains of conceit”</a:t>
            </a:r>
          </a:p>
          <a:p>
            <a:r>
              <a:rPr lang="en-US" sz="2400" dirty="0"/>
              <a:t>Famers from VA and NE</a:t>
            </a:r>
          </a:p>
          <a:p>
            <a:pPr lvl="1"/>
            <a:r>
              <a:rPr lang="en-US" sz="2200" dirty="0"/>
              <a:t>Split from SC in 1712</a:t>
            </a:r>
          </a:p>
          <a:p>
            <a:r>
              <a:rPr lang="en-US" sz="2400" dirty="0"/>
              <a:t>Good harbors, poor transportation</a:t>
            </a:r>
          </a:p>
          <a:p>
            <a:r>
              <a:rPr lang="en-US" sz="2400" dirty="0"/>
              <a:t>Small, self-sufficient farms</a:t>
            </a:r>
          </a:p>
          <a:p>
            <a:r>
              <a:rPr lang="en-US" sz="2400" dirty="0"/>
              <a:t>Fewer plantations</a:t>
            </a:r>
          </a:p>
          <a:p>
            <a:r>
              <a:rPr lang="en-US" sz="2400" dirty="0"/>
              <a:t>18</a:t>
            </a:r>
            <a:r>
              <a:rPr lang="en-US" sz="2400" baseline="30000" dirty="0"/>
              <a:t>th</a:t>
            </a:r>
            <a:r>
              <a:rPr lang="en-US" sz="2400" dirty="0"/>
              <a:t> century reputation for democratic views</a:t>
            </a:r>
          </a:p>
          <a:p>
            <a:pPr lvl="1"/>
            <a:r>
              <a:rPr lang="en-US" sz="2200" dirty="0"/>
              <a:t>Autonomy from British control</a:t>
            </a:r>
          </a:p>
        </p:txBody>
      </p:sp>
    </p:spTree>
    <p:extLst>
      <p:ext uri="{BB962C8B-B14F-4D97-AF65-F5344CB8AC3E}">
        <p14:creationId xmlns:p14="http://schemas.microsoft.com/office/powerpoint/2010/main" val="2963037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13A7-BE48-4415-93C3-59A1F156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Other Carolinas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5CBD9-5652-48D9-87FE-1F9D6CA0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Early leaders recruited Indians as slave catchers – offered guns and ammunition as incentives</a:t>
            </a:r>
          </a:p>
          <a:p>
            <a:r>
              <a:rPr lang="en-US" dirty="0"/>
              <a:t>Planters reengineered tidewater swamps for rice cultivation (diked out tide to reserve fresh water for rice)</a:t>
            </a:r>
          </a:p>
          <a:p>
            <a:r>
              <a:rPr lang="en-US" dirty="0"/>
              <a:t>By 1710 – SC became first colony with a black majority</a:t>
            </a:r>
          </a:p>
        </p:txBody>
      </p:sp>
      <p:pic>
        <p:nvPicPr>
          <p:cNvPr id="5" name="Picture 4" descr="A person riding a horse in a field&#10;&#10;Description automatically generated">
            <a:extLst>
              <a:ext uri="{FF2B5EF4-FFF2-40B4-BE49-F238E27FC236}">
                <a16:creationId xmlns:a16="http://schemas.microsoft.com/office/drawing/2014/main" id="{12F695CC-19AD-4678-AA54-2FAC78670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r="8375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993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and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1729 – two royal colonies formed from original grant </a:t>
            </a:r>
          </a:p>
          <a:p>
            <a:r>
              <a:rPr lang="en-US" sz="2400" dirty="0"/>
              <a:t>Descendants sold land back to crown</a:t>
            </a:r>
          </a:p>
        </p:txBody>
      </p:sp>
    </p:spTree>
    <p:extLst>
      <p:ext uri="{BB962C8B-B14F-4D97-AF65-F5344CB8AC3E}">
        <p14:creationId xmlns:p14="http://schemas.microsoft.com/office/powerpoint/2010/main" val="1545392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5EFE-7C64-4358-AF04-A836B3CE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Rebellion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DEF6D-7812-4D89-A70F-9CD69CFE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/>
              <a:t>1724 – legislation required planter to bear firearms to church (discourage slave rebellion on Sundays)\</a:t>
            </a:r>
          </a:p>
          <a:p>
            <a:pPr>
              <a:lnSpc>
                <a:spcPct val="90000"/>
              </a:lnSpc>
            </a:pPr>
            <a:r>
              <a:rPr lang="en-US" sz="1300"/>
              <a:t>1739 – </a:t>
            </a:r>
            <a:r>
              <a:rPr lang="en-US" sz="1300" err="1"/>
              <a:t>Stono</a:t>
            </a:r>
            <a:r>
              <a:rPr lang="en-US" sz="1300"/>
              <a:t> Rebellion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20 slaves stole guns and gunpowder from a store, killed shopkeepers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Planned to go to Spanish Florida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Grew to at least 80, burned 7 plantations, killed 20 whites (showed discretion?)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White militia routed rebels on 2</a:t>
            </a:r>
            <a:r>
              <a:rPr lang="en-US" sz="1300" baseline="30000"/>
              <a:t>nd</a:t>
            </a:r>
            <a:r>
              <a:rPr lang="en-US" sz="1300"/>
              <a:t> day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Heads placed on posts every mile between battlefield and Charles Town</a:t>
            </a:r>
          </a:p>
          <a:p>
            <a:pPr>
              <a:lnSpc>
                <a:spcPct val="90000"/>
              </a:lnSpc>
            </a:pPr>
            <a:r>
              <a:rPr lang="en-US" sz="1300"/>
              <a:t>Negro Act of 1740 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Illegal for slaves to move abroad, raise food, earn money, assemble in groups, learn to write;  permission to kill rebellious slaves</a:t>
            </a:r>
          </a:p>
          <a:p>
            <a:pPr lvl="1">
              <a:lnSpc>
                <a:spcPct val="90000"/>
              </a:lnSpc>
            </a:pPr>
            <a:r>
              <a:rPr lang="en-US" sz="1300"/>
              <a:t>Act in effect until 1865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C5E1740-34A0-41DC-A926-EE041888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r="18713" b="-2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Originally Dutch</a:t>
            </a:r>
          </a:p>
          <a:p>
            <a:pPr lvl="1"/>
            <a:r>
              <a:rPr lang="en-US" sz="2400" dirty="0"/>
              <a:t>Charles II wanted to consolidate power </a:t>
            </a:r>
            <a:r>
              <a:rPr lang="en-US" sz="2400" dirty="0" err="1"/>
              <a:t>bt</a:t>
            </a:r>
            <a:r>
              <a:rPr lang="en-US" sz="2400" dirty="0"/>
              <a:t> VA and NE</a:t>
            </a:r>
          </a:p>
          <a:p>
            <a:pPr lvl="2"/>
            <a:r>
              <a:rPr lang="en-US" sz="2200" dirty="0"/>
              <a:t>Get Dutch Out</a:t>
            </a:r>
          </a:p>
          <a:p>
            <a:pPr lvl="1"/>
            <a:r>
              <a:rPr lang="en-US" sz="2400" dirty="0"/>
              <a:t>Duke of York (1664) (brother, future James II)</a:t>
            </a:r>
          </a:p>
          <a:p>
            <a:pPr lvl="2"/>
            <a:r>
              <a:rPr lang="en-US" sz="2200" dirty="0"/>
              <a:t>Sent naval force to take Dutch colony from Peter Stuyvesant (governor)</a:t>
            </a:r>
          </a:p>
          <a:p>
            <a:pPr lvl="2"/>
            <a:r>
              <a:rPr lang="en-US" sz="2200" dirty="0"/>
              <a:t>Named New York</a:t>
            </a:r>
          </a:p>
          <a:p>
            <a:pPr lvl="3"/>
            <a:r>
              <a:rPr lang="en-US" sz="2000" dirty="0"/>
              <a:t>Ordered to treat Dutch well, freedom of worship, speak own language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270000"/>
            <a:ext cx="2545080" cy="31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0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Ordered new taxes</a:t>
            </a:r>
          </a:p>
          <a:p>
            <a:r>
              <a:rPr lang="en-US" sz="2400" dirty="0"/>
              <a:t>Demanded no representative assembly</a:t>
            </a:r>
          </a:p>
          <a:p>
            <a:pPr lvl="1"/>
            <a:r>
              <a:rPr lang="en-US" sz="2200" dirty="0"/>
              <a:t>“taxation w/o representation”</a:t>
            </a:r>
          </a:p>
          <a:p>
            <a:r>
              <a:rPr lang="en-US" sz="2400" dirty="0"/>
              <a:t>Yielded in 1683</a:t>
            </a:r>
          </a:p>
        </p:txBody>
      </p:sp>
    </p:spTree>
    <p:extLst>
      <p:ext uri="{BB962C8B-B14F-4D97-AF65-F5344CB8AC3E}">
        <p14:creationId xmlns:p14="http://schemas.microsoft.com/office/powerpoint/2010/main" val="671024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NY too large to administer</a:t>
            </a:r>
          </a:p>
          <a:p>
            <a:r>
              <a:rPr lang="en-US" sz="2400" dirty="0"/>
              <a:t>Split by James in 1664</a:t>
            </a:r>
          </a:p>
          <a:p>
            <a:r>
              <a:rPr lang="en-US" sz="2400" dirty="0"/>
              <a:t>Gave to 2 proprietors (East and West New Jersey)</a:t>
            </a:r>
          </a:p>
          <a:p>
            <a:pPr lvl="1"/>
            <a:r>
              <a:rPr lang="en-US" sz="2200" dirty="0"/>
              <a:t>Attract settlers w/ land grants, religious freedom, and an assembly</a:t>
            </a:r>
          </a:p>
          <a:p>
            <a:pPr lvl="1"/>
            <a:r>
              <a:rPr lang="en-US" sz="2200" dirty="0"/>
              <a:t>Sold interests to Quakers</a:t>
            </a:r>
          </a:p>
          <a:p>
            <a:r>
              <a:rPr lang="en-US" sz="2400" dirty="0"/>
              <a:t>Combined 1702 into 1 single royal colony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0" y="392430"/>
            <a:ext cx="5213350" cy="62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Colonization of the Americas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Begins with Roanoke/Jamestown</a:t>
            </a:r>
          </a:p>
          <a:p>
            <a:pPr lvl="1"/>
            <a:r>
              <a:rPr lang="en-US" sz="2400" dirty="0"/>
              <a:t>Roanoke lost</a:t>
            </a:r>
          </a:p>
          <a:p>
            <a:pPr lvl="1"/>
            <a:r>
              <a:rPr lang="en-US" sz="2400" dirty="0"/>
              <a:t>Jamestown – 1607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38" y="1930400"/>
            <a:ext cx="3428282" cy="37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49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William Penn’s father was a victorious admiral</a:t>
            </a:r>
          </a:p>
          <a:p>
            <a:r>
              <a:rPr lang="en-US" sz="2400" dirty="0"/>
              <a:t>Opposed son’s Quaker beliefs</a:t>
            </a:r>
          </a:p>
          <a:p>
            <a:r>
              <a:rPr lang="en-US" sz="2400" dirty="0"/>
              <a:t>Royals owed debt to elder, gave William grant in 1681</a:t>
            </a:r>
          </a:p>
          <a:p>
            <a:pPr lvl="1"/>
            <a:r>
              <a:rPr lang="en-US" sz="2200" dirty="0"/>
              <a:t>Pennsylvania or “Penn’s Woods”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867150"/>
            <a:ext cx="5514974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3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Quakers (Society of Friends) – religious authority found in each person’s soul (not Bible or outside source)</a:t>
            </a:r>
          </a:p>
          <a:p>
            <a:r>
              <a:rPr lang="en-US" sz="2400" dirty="0"/>
              <a:t>Persecuted and jailed in England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306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“Holy Experiment”</a:t>
            </a:r>
          </a:p>
          <a:p>
            <a:r>
              <a:rPr lang="en-US" sz="2400" dirty="0"/>
              <a:t>“Frame of Government” (1682-1683)</a:t>
            </a:r>
          </a:p>
          <a:p>
            <a:pPr lvl="1"/>
            <a:r>
              <a:rPr lang="en-US" sz="2000" dirty="0"/>
              <a:t>Guaranteed representative assembly elected by landowners</a:t>
            </a:r>
          </a:p>
          <a:p>
            <a:pPr lvl="1"/>
            <a:r>
              <a:rPr lang="en-US" sz="2000" dirty="0"/>
              <a:t>Written Constitution</a:t>
            </a:r>
          </a:p>
          <a:p>
            <a:pPr lvl="2"/>
            <a:r>
              <a:rPr lang="en-US" sz="1800" dirty="0"/>
              <a:t>Charter of Liberties (1702) – freedom of worship for all, unrestricted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82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Pennsylvania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Supervised from town on Delaware River (Philadelphia)</a:t>
            </a:r>
          </a:p>
          <a:p>
            <a:r>
              <a:rPr lang="en-US" sz="2400" dirty="0"/>
              <a:t>Attempted to treat Indians fairly and not cheat them when purchasing land</a:t>
            </a:r>
          </a:p>
          <a:p>
            <a:r>
              <a:rPr lang="en-US" sz="2400" dirty="0"/>
              <a:t>Previously settled by Dutch and Swedish</a:t>
            </a:r>
          </a:p>
        </p:txBody>
      </p:sp>
    </p:spTree>
    <p:extLst>
      <p:ext uri="{BB962C8B-B14F-4D97-AF65-F5344CB8AC3E}">
        <p14:creationId xmlns:p14="http://schemas.microsoft.com/office/powerpoint/2010/main" val="3187216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 lower counties of PA</a:t>
            </a:r>
          </a:p>
          <a:p>
            <a:r>
              <a:rPr lang="en-US" sz="2400" dirty="0"/>
              <a:t>Given assembly by Penn in 1702</a:t>
            </a:r>
          </a:p>
          <a:p>
            <a:r>
              <a:rPr lang="en-US" sz="2400" dirty="0"/>
              <a:t>Separate colony but same governor until Revolution</a:t>
            </a:r>
          </a:p>
        </p:txBody>
      </p:sp>
    </p:spTree>
    <p:extLst>
      <p:ext uri="{BB962C8B-B14F-4D97-AF65-F5344CB8AC3E}">
        <p14:creationId xmlns:p14="http://schemas.microsoft.com/office/powerpoint/2010/main" val="110716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1732 – last of original 13 colonies</a:t>
            </a:r>
          </a:p>
          <a:p>
            <a:r>
              <a:rPr lang="en-US" sz="2400" dirty="0"/>
              <a:t>Only one to receive direct $$ support from British gov’t</a:t>
            </a:r>
          </a:p>
          <a:p>
            <a:r>
              <a:rPr lang="en-US" sz="2400" dirty="0"/>
              <a:t>2 Reasons</a:t>
            </a:r>
          </a:p>
          <a:p>
            <a:pPr lvl="1"/>
            <a:r>
              <a:rPr lang="en-US" sz="2200" dirty="0"/>
              <a:t>Buffer for SC plantations against Spanish Florida</a:t>
            </a:r>
          </a:p>
          <a:p>
            <a:pPr lvl="1"/>
            <a:r>
              <a:rPr lang="en-US" sz="2200" dirty="0"/>
              <a:t>Debtor haven</a:t>
            </a:r>
          </a:p>
        </p:txBody>
      </p:sp>
    </p:spTree>
    <p:extLst>
      <p:ext uri="{BB962C8B-B14F-4D97-AF65-F5344CB8AC3E}">
        <p14:creationId xmlns:p14="http://schemas.microsoft.com/office/powerpoint/2010/main" val="3256096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Royal charter</a:t>
            </a:r>
          </a:p>
          <a:p>
            <a:r>
              <a:rPr lang="en-US" sz="2400" dirty="0"/>
              <a:t>Philanthropists led by James Oglethorpe</a:t>
            </a:r>
          </a:p>
          <a:p>
            <a:r>
              <a:rPr lang="en-US" sz="2400" dirty="0"/>
              <a:t>Savannah 1733</a:t>
            </a:r>
          </a:p>
          <a:p>
            <a:r>
              <a:rPr lang="en-US" sz="2400" dirty="0"/>
              <a:t>Oglethorpe first governor</a:t>
            </a:r>
          </a:p>
          <a:p>
            <a:pPr lvl="1"/>
            <a:r>
              <a:rPr lang="en-US" sz="2200" dirty="0"/>
              <a:t>Bans on rum and slavery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50" y="1121237"/>
            <a:ext cx="4920125" cy="49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3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1732 became a royal colony </a:t>
            </a:r>
          </a:p>
          <a:p>
            <a:r>
              <a:rPr lang="en-US" sz="2400" dirty="0"/>
              <a:t>Dropped restrictions on rum and slavery</a:t>
            </a:r>
          </a:p>
          <a:p>
            <a:r>
              <a:rPr lang="en-US" sz="2400" dirty="0"/>
              <a:t>Adopted plantation system</a:t>
            </a:r>
          </a:p>
          <a:p>
            <a:r>
              <a:rPr lang="en-US" sz="2400" dirty="0"/>
              <a:t>Smallest and poorest </a:t>
            </a:r>
            <a:r>
              <a:rPr lang="en-US" sz="2400"/>
              <a:t>of original 13</a:t>
            </a:r>
          </a:p>
        </p:txBody>
      </p:sp>
    </p:spTree>
    <p:extLst>
      <p:ext uri="{BB962C8B-B14F-4D97-AF65-F5344CB8AC3E}">
        <p14:creationId xmlns:p14="http://schemas.microsoft.com/office/powerpoint/2010/main" val="42115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Virginia Company</a:t>
            </a:r>
          </a:p>
          <a:p>
            <a:pPr lvl="1"/>
            <a:r>
              <a:rPr lang="en-US" sz="2200" dirty="0"/>
              <a:t>Joint-Stock Co.</a:t>
            </a:r>
          </a:p>
          <a:p>
            <a:r>
              <a:rPr lang="en-US" sz="2400" dirty="0"/>
              <a:t>John Smith</a:t>
            </a:r>
          </a:p>
          <a:p>
            <a:pPr lvl="1"/>
            <a:r>
              <a:rPr lang="en-US" sz="2200" dirty="0"/>
              <a:t>Established order</a:t>
            </a:r>
          </a:p>
          <a:p>
            <a:r>
              <a:rPr lang="en-US" sz="2400" dirty="0"/>
              <a:t>1624 – </a:t>
            </a:r>
            <a:r>
              <a:rPr lang="en-US" sz="2400" dirty="0" err="1"/>
              <a:t>Va</a:t>
            </a:r>
            <a:r>
              <a:rPr lang="en-US" sz="2400" dirty="0"/>
              <a:t> Co Bankrupt</a:t>
            </a:r>
          </a:p>
          <a:p>
            <a:pPr lvl="1"/>
            <a:r>
              <a:rPr lang="en-US" sz="2200" dirty="0"/>
              <a:t>Transition to Royal Colony (1</a:t>
            </a:r>
            <a:r>
              <a:rPr lang="en-US" sz="2200" baseline="30000" dirty="0"/>
              <a:t>st</a:t>
            </a:r>
            <a:r>
              <a:rPr lang="en-US" sz="2200" dirty="0"/>
              <a:t>)</a:t>
            </a:r>
          </a:p>
          <a:p>
            <a:r>
              <a:rPr lang="en-US" sz="2400" dirty="0"/>
              <a:t>Lord De La </a:t>
            </a:r>
            <a:r>
              <a:rPr lang="en-US" sz="2400" dirty="0" err="1"/>
              <a:t>Warr</a:t>
            </a:r>
            <a:endParaRPr lang="en-US" sz="2400" dirty="0"/>
          </a:p>
          <a:p>
            <a:pPr lvl="1"/>
            <a:r>
              <a:rPr lang="en-US" sz="2000" dirty="0"/>
              <a:t>War with </a:t>
            </a:r>
            <a:r>
              <a:rPr lang="en-US" sz="2000" dirty="0" err="1"/>
              <a:t>Powhatans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22" y="609600"/>
            <a:ext cx="4197080" cy="55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3640-08D9-46DA-9277-000C8686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9B33-B938-49D0-88C4-2525FDEA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“to settle and plant our men and diverse other inhabitants there, to the </a:t>
            </a:r>
            <a:r>
              <a:rPr lang="en-US" sz="2400" dirty="0" err="1"/>
              <a:t>honour</a:t>
            </a:r>
            <a:r>
              <a:rPr lang="en-US" sz="2400" dirty="0"/>
              <a:t> of the Almighty God, the enlarging of the Christian religion, and to the augmentation and revenue of the general plantation in that country, and the particular good and profit of ourselves.”</a:t>
            </a:r>
          </a:p>
        </p:txBody>
      </p:sp>
    </p:spTree>
    <p:extLst>
      <p:ext uri="{BB962C8B-B14F-4D97-AF65-F5344CB8AC3E}">
        <p14:creationId xmlns:p14="http://schemas.microsoft.com/office/powerpoint/2010/main" val="32115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4FEF-FBC8-483E-B4AE-E2760D71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Jamestown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1BC4-2BBF-4D97-A7D9-02AE1423E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work or not to work?</a:t>
            </a:r>
          </a:p>
          <a:p>
            <a:r>
              <a:rPr lang="en-US" sz="2000" dirty="0"/>
              <a:t>Who arrived at Jamestown?</a:t>
            </a:r>
          </a:p>
          <a:p>
            <a:r>
              <a:rPr lang="en-US" sz="2000" dirty="0"/>
              <a:t>Powhatan</a:t>
            </a:r>
          </a:p>
          <a:p>
            <a:r>
              <a:rPr lang="en-US" sz="2000" dirty="0"/>
              <a:t>Is it gold?</a:t>
            </a:r>
          </a:p>
          <a:p>
            <a:r>
              <a:rPr lang="en-US" sz="2000" dirty="0"/>
              <a:t>1607-1622 – 10,000 &gt;&gt;&gt;&gt;&gt; down to 20%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F609D-79EC-4670-B034-E3766683F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40" y="1930400"/>
            <a:ext cx="6056937" cy="45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7E1A-B51E-43B1-BFE1-5CFCC3F5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Powhatan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0E26E-70D3-4E7C-97B7-AE7B6950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3" y="2113179"/>
            <a:ext cx="3810000" cy="381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DD984-28F5-4450-9FDA-FD18659A6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69" y="609600"/>
            <a:ext cx="5728855" cy="6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80" y="0"/>
            <a:ext cx="4975820" cy="6634428"/>
          </a:xfrm>
        </p:spPr>
      </p:pic>
    </p:spTree>
    <p:extLst>
      <p:ext uri="{BB962C8B-B14F-4D97-AF65-F5344CB8AC3E}">
        <p14:creationId xmlns:p14="http://schemas.microsoft.com/office/powerpoint/2010/main" val="7680467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1309</Words>
  <Application>Microsoft Office PowerPoint</Application>
  <PresentationFormat>Widescreen</PresentationFormat>
  <Paragraphs>212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Trebuchet MS</vt:lpstr>
      <vt:lpstr>Wingdings 3</vt:lpstr>
      <vt:lpstr>Facet</vt:lpstr>
      <vt:lpstr>13 Colonies Settlement – AP US History</vt:lpstr>
      <vt:lpstr>PowerPoint Presentation</vt:lpstr>
      <vt:lpstr>PowerPoint Presentation</vt:lpstr>
      <vt:lpstr>English Colonization of the Americas</vt:lpstr>
      <vt:lpstr>Jamestown</vt:lpstr>
      <vt:lpstr>1619</vt:lpstr>
      <vt:lpstr>Jamestown Problems</vt:lpstr>
      <vt:lpstr>Powhatan</vt:lpstr>
      <vt:lpstr>PowerPoint Presentation</vt:lpstr>
      <vt:lpstr>Tobacco</vt:lpstr>
      <vt:lpstr>Chesapeake Colonies</vt:lpstr>
      <vt:lpstr>Tobacco</vt:lpstr>
      <vt:lpstr>PowerPoint Presentation</vt:lpstr>
      <vt:lpstr>VA Conflict</vt:lpstr>
      <vt:lpstr>Effect of Bacon’s Rebellion</vt:lpstr>
      <vt:lpstr>Plymouth</vt:lpstr>
      <vt:lpstr>Massachusetts Bay Colony</vt:lpstr>
      <vt:lpstr>New England</vt:lpstr>
      <vt:lpstr>Maryland</vt:lpstr>
      <vt:lpstr>Act of Toleration - 1649</vt:lpstr>
      <vt:lpstr>Rhode Island</vt:lpstr>
      <vt:lpstr>Rhode Island (continued)</vt:lpstr>
      <vt:lpstr>Anne Hutchinson</vt:lpstr>
      <vt:lpstr>Rhode Island “sewer”</vt:lpstr>
      <vt:lpstr>Connecticut</vt:lpstr>
      <vt:lpstr>Connecticut (continued)</vt:lpstr>
      <vt:lpstr>New Hampshire</vt:lpstr>
      <vt:lpstr>Restoration Colonies</vt:lpstr>
      <vt:lpstr>Carolinas</vt:lpstr>
      <vt:lpstr>Religion in Carolina</vt:lpstr>
      <vt:lpstr>The original “cowboys”</vt:lpstr>
      <vt:lpstr>South Carolina</vt:lpstr>
      <vt:lpstr>North Carolina</vt:lpstr>
      <vt:lpstr>Other Carolinas info</vt:lpstr>
      <vt:lpstr>NC and SC</vt:lpstr>
      <vt:lpstr>Rebellion</vt:lpstr>
      <vt:lpstr>New York</vt:lpstr>
      <vt:lpstr>New York (continued)</vt:lpstr>
      <vt:lpstr>New Jersey</vt:lpstr>
      <vt:lpstr>Pennsylvania</vt:lpstr>
      <vt:lpstr>Pennsylvania (continued)</vt:lpstr>
      <vt:lpstr>Pennsylvania (continued)</vt:lpstr>
      <vt:lpstr>Pennsylvania (continued)</vt:lpstr>
      <vt:lpstr>Delaware</vt:lpstr>
      <vt:lpstr>Georgia</vt:lpstr>
      <vt:lpstr>Georgia (continued)</vt:lpstr>
      <vt:lpstr>Georgia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Colonies Settlement – AP US History</dc:title>
  <dc:creator>Paul Scruggs</dc:creator>
  <cp:lastModifiedBy>Paul Scruggs</cp:lastModifiedBy>
  <cp:revision>1</cp:revision>
  <dcterms:created xsi:type="dcterms:W3CDTF">2019-09-04T12:24:49Z</dcterms:created>
  <dcterms:modified xsi:type="dcterms:W3CDTF">2019-09-04T12:28:36Z</dcterms:modified>
</cp:coreProperties>
</file>